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1" r:id="rId2"/>
    <p:sldId id="282" r:id="rId3"/>
    <p:sldId id="306" r:id="rId4"/>
    <p:sldId id="283" r:id="rId5"/>
    <p:sldId id="311" r:id="rId6"/>
    <p:sldId id="284" r:id="rId7"/>
    <p:sldId id="285" r:id="rId8"/>
    <p:sldId id="286" r:id="rId9"/>
    <p:sldId id="312" r:id="rId10"/>
    <p:sldId id="287" r:id="rId11"/>
    <p:sldId id="288" r:id="rId12"/>
    <p:sldId id="310" r:id="rId13"/>
    <p:sldId id="289" r:id="rId14"/>
    <p:sldId id="305" r:id="rId15"/>
    <p:sldId id="308" r:id="rId16"/>
    <p:sldId id="290" r:id="rId17"/>
    <p:sldId id="316" r:id="rId18"/>
    <p:sldId id="302" r:id="rId19"/>
    <p:sldId id="303" r:id="rId20"/>
    <p:sldId id="309" r:id="rId21"/>
    <p:sldId id="292" r:id="rId22"/>
    <p:sldId id="293" r:id="rId23"/>
    <p:sldId id="319" r:id="rId24"/>
    <p:sldId id="320" r:id="rId25"/>
    <p:sldId id="317" r:id="rId26"/>
    <p:sldId id="318" r:id="rId27"/>
    <p:sldId id="294" r:id="rId28"/>
    <p:sldId id="295" r:id="rId29"/>
    <p:sldId id="296" r:id="rId30"/>
    <p:sldId id="314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nf" initials="Cn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87675" autoAdjust="0"/>
  </p:normalViewPr>
  <p:slideViewPr>
    <p:cSldViewPr snapToGrid="0" snapToObjects="1">
      <p:cViewPr varScale="1">
        <p:scale>
          <a:sx n="73" d="100"/>
          <a:sy n="73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8E42B-A9B3-43E7-94E2-667C48EDE8D2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10038-19EC-4891-8561-104A5A48AD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4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C5AD-46EA-4E3F-8498-B314B04931B5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9E2DD-B15C-4858-AFC9-596A7FD75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1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74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86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2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86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5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69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36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decide it’s location, go to the insert tab and select “ Add</a:t>
            </a:r>
            <a:r>
              <a:rPr lang="en-US" baseline="0" dirty="0"/>
              <a:t> Conference i/o Slide”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02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6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0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4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2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you’re going to want to sign in as the moderator…..let’s go over how you would do so!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6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in the password and hit submit.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7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</a:t>
            </a:r>
            <a:r>
              <a:rPr lang="en-US" baseline="0" dirty="0"/>
              <a:t> you can create your polls!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0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33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E2DD-B15C-4858-AFC9-596A7FD75E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5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7" name="Picture 6" descr="TitleSlide_4x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8"/>
          <a:stretch/>
        </p:blipFill>
        <p:spPr>
          <a:xfrm>
            <a:off x="6255250" y="0"/>
            <a:ext cx="2888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415" y="3055357"/>
            <a:ext cx="4916617" cy="1470025"/>
          </a:xfrm>
        </p:spPr>
        <p:txBody>
          <a:bodyPr lIns="0" anchor="b">
            <a:noAutofit/>
          </a:bodyPr>
          <a:lstStyle>
            <a:lvl1pPr algn="l">
              <a:defRPr sz="47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050" y="4726890"/>
            <a:ext cx="4916617" cy="1752600"/>
          </a:xfr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900"/>
              </a:spcAft>
              <a:buNone/>
              <a:defRPr sz="1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AELogo_BLUE_NoT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22" y="1319113"/>
            <a:ext cx="2340179" cy="5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9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2848220"/>
            <a:ext cx="8229600" cy="37291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44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9860" y="1316182"/>
            <a:ext cx="3999776" cy="550718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1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28503" y="2247176"/>
            <a:ext cx="3951133" cy="4010460"/>
          </a:xfrm>
        </p:spPr>
        <p:txBody>
          <a:bodyPr lIns="0" anchor="t">
            <a:noAutofit/>
          </a:bodyPr>
          <a:lstStyle>
            <a:lvl1pPr algn="l">
              <a:defRPr sz="4700" baseline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4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9860" y="1316182"/>
            <a:ext cx="4022867" cy="550718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1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28504" y="2708997"/>
            <a:ext cx="3974224" cy="3594821"/>
          </a:xfrm>
        </p:spPr>
        <p:txBody>
          <a:bodyPr lIns="0" anchor="t">
            <a:noAutofit/>
          </a:bodyPr>
          <a:lstStyle>
            <a:lvl1pPr algn="l">
              <a:defRPr sz="43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9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" y="1105909"/>
            <a:ext cx="8415227" cy="1143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79" y="2847113"/>
            <a:ext cx="4033521" cy="3786769"/>
          </a:xfrm>
        </p:spPr>
        <p:txBody>
          <a:bodyPr/>
          <a:lstStyle>
            <a:lvl1pPr>
              <a:defRPr sz="21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4251" y="2847113"/>
            <a:ext cx="4052455" cy="3786769"/>
          </a:xfrm>
        </p:spPr>
        <p:txBody>
          <a:bodyPr/>
          <a:lstStyle>
            <a:lvl1pPr>
              <a:defRPr sz="21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37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546" y="1105909"/>
            <a:ext cx="6573984" cy="1143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3546" y="2847113"/>
            <a:ext cx="3267363" cy="3786769"/>
          </a:xfrm>
        </p:spPr>
        <p:txBody>
          <a:bodyPr/>
          <a:lstStyle>
            <a:lvl1pPr>
              <a:defRPr sz="21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344" y="2847113"/>
            <a:ext cx="3267363" cy="3786769"/>
          </a:xfrm>
        </p:spPr>
        <p:txBody>
          <a:bodyPr/>
          <a:lstStyle>
            <a:lvl1pPr>
              <a:defRPr sz="21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42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361" y="1105909"/>
            <a:ext cx="5051345" cy="1143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5361" y="2847113"/>
            <a:ext cx="5051345" cy="3786769"/>
          </a:xfrm>
        </p:spPr>
        <p:txBody>
          <a:bodyPr/>
          <a:lstStyle>
            <a:lvl1pPr>
              <a:defRPr sz="21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8" y="4656939"/>
            <a:ext cx="2987452" cy="1976943"/>
          </a:xfrm>
        </p:spPr>
        <p:txBody>
          <a:bodyPr/>
          <a:lstStyle>
            <a:lvl1pPr>
              <a:spcAft>
                <a:spcPts val="100"/>
              </a:spcAft>
              <a:defRPr sz="1500"/>
            </a:lvl1pPr>
            <a:lvl2pPr marL="117475" indent="-117475">
              <a:spcAft>
                <a:spcPts val="400"/>
              </a:spcAft>
              <a:buFont typeface="Arial"/>
              <a:buChar char="•"/>
              <a:defRPr sz="1200" baseline="0"/>
            </a:lvl2pPr>
            <a:lvl3pPr marL="225425" indent="-107950">
              <a:buFont typeface="Lucida Grande"/>
              <a:buChar char="‑"/>
              <a:defRPr sz="1200">
                <a:solidFill>
                  <a:srgbClr val="A2A9AF"/>
                </a:solidFill>
              </a:defRPr>
            </a:lvl3pPr>
            <a:lvl4pPr marL="568325" indent="-166688">
              <a:defRPr sz="1200"/>
            </a:lvl4pPr>
            <a:lvl5pPr marL="18923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67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36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99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020" y="1105909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020" y="2840182"/>
            <a:ext cx="8229600" cy="372918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755760" y="373056"/>
            <a:ext cx="7077736" cy="215444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Name in Header  |  Page </a:t>
            </a:r>
            <a:fld id="{A7B82DC8-9981-1947-A1C7-AB4E7334D97A}" type="slidenum">
              <a:rPr lang="en-US" sz="7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AELogo_WHITE_TextOnly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" y="254000"/>
            <a:ext cx="1057159" cy="301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186B9E-B98A-4AAD-A952-E732EF95376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428875" y="-2357"/>
            <a:ext cx="42862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61" r:id="rId6"/>
    <p:sldLayoutId id="2147483662" r:id="rId7"/>
    <p:sldLayoutId id="2147483654" r:id="rId8"/>
    <p:sldLayoutId id="2147483655" r:id="rId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700"/>
        </a:spcAft>
        <a:buFont typeface="Arial"/>
        <a:buNone/>
        <a:defRPr sz="2100" b="0" i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457200" rtl="0" eaLnBrk="1" latinLnBrk="0" hangingPunct="1">
        <a:spcBef>
          <a:spcPts val="0"/>
        </a:spcBef>
        <a:spcAft>
          <a:spcPts val="450"/>
        </a:spcAft>
        <a:buFont typeface="Arial"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3038" indent="-173038" algn="l" defTabSz="457200" rtl="0" eaLnBrk="1" latinLnBrk="0" hangingPunct="1">
        <a:spcBef>
          <a:spcPts val="0"/>
        </a:spcBef>
        <a:spcAft>
          <a:spcPts val="150"/>
        </a:spcAft>
        <a:buFont typeface="Arial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8300" indent="-1778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aae.cnf.i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3z6BJ4KaN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erences.io/downloads/mac" TargetMode="External"/><Relationship Id="rId2" Type="http://schemas.openxmlformats.org/officeDocument/2006/relationships/hyperlink" Target="https://help.conferences.io/support/solutions/articles/5000714066-getting-started-downloading-and-install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020" y="1105909"/>
            <a:ext cx="8229600" cy="1550794"/>
          </a:xfrm>
        </p:spPr>
        <p:txBody>
          <a:bodyPr/>
          <a:lstStyle/>
          <a:p>
            <a:r>
              <a:rPr lang="en-US" sz="3200" dirty="0"/>
              <a:t>The Conferences i/o Audience Response System (ARS) is an easy way to </a:t>
            </a:r>
            <a:r>
              <a:rPr lang="en-US" sz="3200" b="1" dirty="0"/>
              <a:t>Interact</a:t>
            </a:r>
            <a:r>
              <a:rPr lang="en-US" sz="3200" dirty="0"/>
              <a:t> &amp; </a:t>
            </a:r>
            <a:r>
              <a:rPr lang="en-US" sz="3200" b="1" dirty="0"/>
              <a:t>Engage</a:t>
            </a:r>
            <a:r>
              <a:rPr lang="en-US" sz="3200" dirty="0"/>
              <a:t> with your attendees in real-time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417" y="2413546"/>
            <a:ext cx="3545494" cy="4081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25" y="3137655"/>
            <a:ext cx="3744301" cy="26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18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in as the Moderator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2040352"/>
            <a:ext cx="8229600" cy="473331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Navigate to the URL for your event and click on your session from the schedule page.</a:t>
            </a:r>
          </a:p>
          <a:p>
            <a:r>
              <a:rPr lang="en-US" sz="1600" dirty="0"/>
              <a:t>					</a:t>
            </a:r>
          </a:p>
          <a:p>
            <a:r>
              <a:rPr lang="en-US" sz="1600" dirty="0"/>
              <a:t>	</a:t>
            </a:r>
            <a:r>
              <a:rPr lang="en-US" sz="1600" b="1" dirty="0"/>
              <a:t>Event URL : </a:t>
            </a:r>
            <a:r>
              <a:rPr lang="en-US" sz="1600" b="1" dirty="0">
                <a:hlinkClick r:id="rId2"/>
              </a:rPr>
              <a:t>xxxxxx.cnf.io</a:t>
            </a:r>
            <a:r>
              <a:rPr lang="en-US" sz="1600" b="1" dirty="0"/>
              <a:t> </a:t>
            </a:r>
          </a:p>
          <a:p>
            <a:endParaRPr lang="en-US" dirty="0"/>
          </a:p>
          <a:p>
            <a:r>
              <a:rPr lang="en-US" dirty="0"/>
              <a:t>2. Click on your session.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68" y="3618178"/>
            <a:ext cx="5033686" cy="29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7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in as a Moderator (cont’d.)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2248910"/>
            <a:ext cx="8229600" cy="3699129"/>
          </a:xfrm>
        </p:spPr>
        <p:txBody>
          <a:bodyPr/>
          <a:lstStyle/>
          <a:p>
            <a:r>
              <a:rPr lang="en-US" dirty="0"/>
              <a:t>3. Click on </a:t>
            </a:r>
            <a:r>
              <a:rPr lang="en-US" b="1" dirty="0"/>
              <a:t>Sign in To Moderate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AutoNum type="arabicPeriod" startAt="4"/>
            </a:pPr>
            <a:r>
              <a:rPr lang="en-US" dirty="0"/>
              <a:t>Type in Moderator Password: </a:t>
            </a:r>
            <a:r>
              <a:rPr lang="en-US" sz="2800" b="1" dirty="0" err="1"/>
              <a:t>xxxxx</a:t>
            </a:r>
            <a:endParaRPr lang="en-US" sz="3600" b="1" dirty="0"/>
          </a:p>
          <a:p>
            <a:pPr marL="457200" indent="-457200">
              <a:buAutoNum type="arabicPeriod" startAt="4"/>
            </a:pPr>
            <a:endParaRPr lang="en-US" b="1" dirty="0"/>
          </a:p>
          <a:p>
            <a:endParaRPr lang="en-US" b="1" dirty="0"/>
          </a:p>
          <a:p>
            <a:pPr marL="457200" indent="-457200">
              <a:buAutoNum type="arabicPeriod" startAt="4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762250"/>
            <a:ext cx="6837470" cy="1156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457" y="4998129"/>
            <a:ext cx="5277318" cy="15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8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3890"/>
            <a:ext cx="8229600" cy="1143000"/>
          </a:xfrm>
        </p:spPr>
        <p:txBody>
          <a:bodyPr/>
          <a:lstStyle/>
          <a:p>
            <a:pPr algn="ctr"/>
            <a:r>
              <a:rPr lang="en-US" sz="6000" dirty="0"/>
              <a:t>Create Polls </a:t>
            </a:r>
          </a:p>
        </p:txBody>
      </p:sp>
    </p:spTree>
    <p:extLst>
      <p:ext uri="{BB962C8B-B14F-4D97-AF65-F5344CB8AC3E}">
        <p14:creationId xmlns:p14="http://schemas.microsoft.com/office/powerpoint/2010/main" val="333982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20" y="1134123"/>
            <a:ext cx="8229600" cy="1143000"/>
          </a:xfrm>
        </p:spPr>
        <p:txBody>
          <a:bodyPr/>
          <a:lstStyle/>
          <a:p>
            <a:r>
              <a:rPr lang="en-US" dirty="0"/>
              <a:t>Create Polls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2121764"/>
            <a:ext cx="8229600" cy="4455638"/>
          </a:xfrm>
        </p:spPr>
        <p:txBody>
          <a:bodyPr/>
          <a:lstStyle/>
          <a:p>
            <a:r>
              <a:rPr lang="en-US" dirty="0"/>
              <a:t>1. Under the Polls section, click </a:t>
            </a:r>
            <a:r>
              <a:rPr lang="en-US" b="1" dirty="0"/>
              <a:t>Create</a:t>
            </a:r>
            <a:r>
              <a:rPr lang="en-US" dirty="0"/>
              <a:t>.</a:t>
            </a:r>
            <a:endParaRPr lang="en-US" b="1" dirty="0"/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endParaRPr lang="en-US" b="1" dirty="0"/>
          </a:p>
          <a:p>
            <a:endParaRPr lang="en-US" b="1" dirty="0"/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20" y="2858611"/>
            <a:ext cx="4590736" cy="2823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250" y="2645546"/>
            <a:ext cx="3885715" cy="41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6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20" y="844040"/>
            <a:ext cx="8229600" cy="1143000"/>
          </a:xfrm>
        </p:spPr>
        <p:txBody>
          <a:bodyPr/>
          <a:lstStyle/>
          <a:p>
            <a:r>
              <a:rPr lang="en-US" dirty="0"/>
              <a:t>Create Polls (cont’d)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41" y="1744459"/>
            <a:ext cx="8229600" cy="594804"/>
          </a:xfrm>
        </p:spPr>
        <p:txBody>
          <a:bodyPr/>
          <a:lstStyle/>
          <a:p>
            <a:r>
              <a:rPr lang="en-US" dirty="0"/>
              <a:t>2. Fill in the Following Information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649" y="1867598"/>
            <a:ext cx="4766732" cy="5002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196" y="2579832"/>
            <a:ext cx="314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Type in the question that you’re asking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102" y="3856759"/>
            <a:ext cx="3176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Choose the type of poll you want to conduct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7641" y="5282214"/>
            <a:ext cx="3142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Decide if you want your attendees to be able to view the results of the poll on their own device, or not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187083" y="2885243"/>
            <a:ext cx="1047566" cy="34092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187083" y="4368882"/>
            <a:ext cx="1047566" cy="34092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3187083" y="5565579"/>
            <a:ext cx="1047566" cy="34092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2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Polls (cont’d)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2248910"/>
            <a:ext cx="8229600" cy="4328492"/>
          </a:xfrm>
        </p:spPr>
        <p:txBody>
          <a:bodyPr/>
          <a:lstStyle/>
          <a:p>
            <a:r>
              <a:rPr lang="en-US" dirty="0"/>
              <a:t>4. Click </a:t>
            </a:r>
            <a:r>
              <a:rPr lang="en-US" b="1" dirty="0"/>
              <a:t>Create Poll </a:t>
            </a:r>
            <a:r>
              <a:rPr lang="en-US" dirty="0"/>
              <a:t>to save.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The polls will appear like so (note: it’s normal that they are ‘Locked’)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29" y="2856297"/>
            <a:ext cx="7115175" cy="98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53" y="5047511"/>
            <a:ext cx="67913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0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1970843"/>
            <a:ext cx="8229600" cy="460655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34" y="2418488"/>
            <a:ext cx="7517056" cy="2180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E8A8E-8514-4AB0-8624-59831E447CDB}"/>
              </a:ext>
            </a:extLst>
          </p:cNvPr>
          <p:cNvSpPr txBox="1"/>
          <p:nvPr/>
        </p:nvSpPr>
        <p:spPr>
          <a:xfrm>
            <a:off x="543134" y="5205046"/>
            <a:ext cx="7252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most common poll type will be multiple choice.</a:t>
            </a:r>
          </a:p>
        </p:txBody>
      </p:sp>
    </p:spTree>
    <p:extLst>
      <p:ext uri="{BB962C8B-B14F-4D97-AF65-F5344CB8AC3E}">
        <p14:creationId xmlns:p14="http://schemas.microsoft.com/office/powerpoint/2010/main" val="288663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Multiple Choice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151" y="6163684"/>
            <a:ext cx="863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Results can be displayed in a Pie Chart or Bar Chart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E8DF1E-B5AA-416C-8D55-FAE719166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6" y="2417356"/>
            <a:ext cx="5474130" cy="234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D438DE-C88D-44F7-A8A6-9DC64F628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98" y="2005319"/>
            <a:ext cx="3349555" cy="344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733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144"/>
            <a:ext cx="8229600" cy="822764"/>
          </a:xfrm>
        </p:spPr>
        <p:txBody>
          <a:bodyPr/>
          <a:lstStyle/>
          <a:p>
            <a:pPr algn="ctr"/>
            <a:r>
              <a:rPr lang="en-US" dirty="0"/>
              <a:t>Open Ended Poll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3" y="6145967"/>
            <a:ext cx="8859186" cy="667281"/>
          </a:xfrm>
        </p:spPr>
        <p:txBody>
          <a:bodyPr/>
          <a:lstStyle/>
          <a:p>
            <a:pPr algn="ctr"/>
            <a:r>
              <a:rPr lang="en-US" dirty="0"/>
              <a:t>Results can be displayed in a simple running list or in a “Word Cloud”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8DF43-5A2F-42FB-A0BB-A6CF2FB9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59" y="1806520"/>
            <a:ext cx="7435121" cy="394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2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Numerical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5945280"/>
            <a:ext cx="8229600" cy="655995"/>
          </a:xfrm>
        </p:spPr>
        <p:txBody>
          <a:bodyPr/>
          <a:lstStyle/>
          <a:p>
            <a:pPr algn="ctr"/>
            <a:r>
              <a:rPr lang="en-US" dirty="0"/>
              <a:t>Results will display the overall average of all the responses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5" y="2084083"/>
            <a:ext cx="8570968" cy="35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3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8" y="875090"/>
            <a:ext cx="8229600" cy="1143000"/>
          </a:xfrm>
        </p:spPr>
        <p:txBody>
          <a:bodyPr/>
          <a:lstStyle/>
          <a:p>
            <a:r>
              <a:rPr lang="en-US" dirty="0"/>
              <a:t>How Attendees Participate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1675543"/>
            <a:ext cx="8229600" cy="915912"/>
          </a:xfrm>
        </p:spPr>
        <p:txBody>
          <a:bodyPr/>
          <a:lstStyle/>
          <a:p>
            <a:r>
              <a:rPr lang="en-US" dirty="0"/>
              <a:t>Attendees simply navigate to a URL using any device with an internet browser (Smartphone, Tablet, Laptop, etc.)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20" y="2725445"/>
            <a:ext cx="2422612" cy="3944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639" y="2755121"/>
            <a:ext cx="2374362" cy="3884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728" y="2818544"/>
            <a:ext cx="2356200" cy="38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1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822070"/>
            <a:ext cx="8711041" cy="863427"/>
          </a:xfrm>
        </p:spPr>
        <p:txBody>
          <a:bodyPr/>
          <a:lstStyle/>
          <a:p>
            <a:pPr algn="ctr"/>
            <a:r>
              <a:rPr lang="en-US" b="1" dirty="0"/>
              <a:t>Adding polls to a PowerPoint Presentation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BA27676-9B07-45D8-B59C-DF80E3CD15B6}"/>
              </a:ext>
            </a:extLst>
          </p:cNvPr>
          <p:cNvSpPr txBox="1">
            <a:spLocks/>
          </p:cNvSpPr>
          <p:nvPr/>
        </p:nvSpPr>
        <p:spPr>
          <a:xfrm>
            <a:off x="553062" y="1966850"/>
            <a:ext cx="8368995" cy="454649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two methods to add poll slides into your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slidedeck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Method #1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Use the “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Download All Live Content Slides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button which creates a PowerPoint file for you. The file will contain your special Poll slides. Copy/paste these slides into your presentation. This is the recommended method. See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this video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a quick tutorial or click to next slide for written instructions.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Method #2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Use the “Insert a Slide” button to add each poll, one at a time, into your Presentation. For written instructions, skip to slide 25.</a:t>
            </a:r>
          </a:p>
        </p:txBody>
      </p:sp>
    </p:spTree>
    <p:extLst>
      <p:ext uri="{BB962C8B-B14F-4D97-AF65-F5344CB8AC3E}">
        <p14:creationId xmlns:p14="http://schemas.microsoft.com/office/powerpoint/2010/main" val="131339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20" y="1105909"/>
            <a:ext cx="8511038" cy="1143000"/>
          </a:xfrm>
        </p:spPr>
        <p:txBody>
          <a:bodyPr/>
          <a:lstStyle/>
          <a:p>
            <a:r>
              <a:rPr lang="en-US" sz="3200" dirty="0"/>
              <a:t>Adding polls to the PowerPoint Presentation (Method #1)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2388094"/>
            <a:ext cx="8229600" cy="41893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Click on </a:t>
            </a:r>
            <a:r>
              <a:rPr lang="en-US" b="1" dirty="0"/>
              <a:t>Session Settings</a:t>
            </a:r>
            <a:r>
              <a:rPr lang="en-US" dirty="0"/>
              <a:t>.</a:t>
            </a:r>
            <a:endParaRPr lang="en-US" b="1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Select </a:t>
            </a:r>
            <a:r>
              <a:rPr lang="en-US" b="1" dirty="0"/>
              <a:t>Add Live Content to PowerPoint</a:t>
            </a:r>
            <a:r>
              <a:rPr lang="en-US" dirty="0"/>
              <a:t>.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01" y="3124200"/>
            <a:ext cx="68199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81E579-C360-44CC-A1E6-A6EDA3185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9" y="4695576"/>
            <a:ext cx="8063407" cy="188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130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polls to the PowerPoint </a:t>
            </a:r>
            <a:br>
              <a:rPr lang="en-US" dirty="0"/>
            </a:br>
            <a:r>
              <a:rPr lang="en-US" dirty="0"/>
              <a:t>(Method #1 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6" y="2670666"/>
            <a:ext cx="8229600" cy="3729181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In the list of supported platforms, choose either Windows PowerPoint Add-In, or the Mac App (based on the type of computer you use).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Click the dark button entitled “</a:t>
            </a:r>
            <a:r>
              <a:rPr lang="en-US" b="1" dirty="0"/>
              <a:t>Download All Live Content Slides</a:t>
            </a:r>
            <a:r>
              <a:rPr lang="en-US" dirty="0"/>
              <a:t>”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Open the PowerPoint file that is generated for you.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99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polls to the PowerPoint </a:t>
            </a:r>
            <a:br>
              <a:rPr lang="en-US" dirty="0"/>
            </a:br>
            <a:r>
              <a:rPr lang="en-US" dirty="0"/>
              <a:t>(Method #1 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6" y="2670666"/>
            <a:ext cx="8229600" cy="3729181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In the list of supported platforms, choose either Windows PowerPoint Add-In, or the Mac App (based on the type of computer you use).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Click the dark button entitled “</a:t>
            </a:r>
            <a:r>
              <a:rPr lang="en-US" b="1" dirty="0"/>
              <a:t>Download All Live Content Slides</a:t>
            </a:r>
            <a:r>
              <a:rPr lang="en-US" dirty="0"/>
              <a:t>”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Open the PowerPoint file that is generated for you.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87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polls to the PowerPoint </a:t>
            </a:r>
            <a:br>
              <a:rPr lang="en-US" dirty="0"/>
            </a:br>
            <a:r>
              <a:rPr lang="en-US" dirty="0"/>
              <a:t>(Method #1 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6" y="2670666"/>
            <a:ext cx="8229600" cy="3729181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/>
              <a:t>Follow the directions on the first slide, which indicates that you can either copy &amp; paste or drag &amp; drop the ‘Live Content’ slides in this PowerPoint file into your destination presentation.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Skip to slide #29 in this deck to continue with how to test your polls.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66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20" y="1105909"/>
            <a:ext cx="8511038" cy="1143000"/>
          </a:xfrm>
        </p:spPr>
        <p:txBody>
          <a:bodyPr/>
          <a:lstStyle/>
          <a:p>
            <a:r>
              <a:rPr lang="en-US" sz="3200" dirty="0"/>
              <a:t>Adding polls to the PowerPoint Presentation (Method #2)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2388094"/>
            <a:ext cx="8229600" cy="41893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Click on </a:t>
            </a:r>
            <a:r>
              <a:rPr lang="en-US" b="1" dirty="0"/>
              <a:t>Session Settings</a:t>
            </a:r>
            <a:r>
              <a:rPr lang="en-US" dirty="0"/>
              <a:t>.</a:t>
            </a:r>
            <a:endParaRPr lang="en-US" b="1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Select </a:t>
            </a:r>
            <a:r>
              <a:rPr lang="en-US" b="1" dirty="0"/>
              <a:t>Add Live Content to PowerPoint</a:t>
            </a:r>
            <a:r>
              <a:rPr lang="en-US" dirty="0"/>
              <a:t>.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01" y="3124200"/>
            <a:ext cx="68199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81E579-C360-44CC-A1E6-A6EDA3185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9" y="4695576"/>
            <a:ext cx="8063407" cy="188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942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polls to the PowerPoint Presentation (Method #2 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6" y="2670666"/>
            <a:ext cx="8229600" cy="3729181"/>
          </a:xfrm>
        </p:spPr>
        <p:txBody>
          <a:bodyPr/>
          <a:lstStyle/>
          <a:p>
            <a:r>
              <a:rPr lang="en-US" dirty="0"/>
              <a:t>3. Scroll down the page till you see your poll questions listed.   </a:t>
            </a:r>
            <a:br>
              <a:rPr lang="en-US" dirty="0"/>
            </a:br>
            <a:r>
              <a:rPr lang="en-US" dirty="0"/>
              <a:t>    Highlight and copy the </a:t>
            </a:r>
            <a:r>
              <a:rPr lang="en-US" b="1" dirty="0"/>
              <a:t>SLIDE CODE </a:t>
            </a:r>
            <a:r>
              <a:rPr lang="en-US" dirty="0"/>
              <a:t>for the desired poll.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AutoNum type="arabicPeriod" startAt="4"/>
            </a:pPr>
            <a:r>
              <a:rPr lang="en-US" dirty="0"/>
              <a:t>Go to your PowerPoint Presentation.</a:t>
            </a:r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r>
              <a:rPr lang="en-US" dirty="0"/>
              <a:t>Select the slide location of where you want to place the Poll.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848" y="3532258"/>
            <a:ext cx="2478303" cy="87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33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19" y="1105909"/>
            <a:ext cx="8602351" cy="1143000"/>
          </a:xfrm>
        </p:spPr>
        <p:txBody>
          <a:bodyPr/>
          <a:lstStyle/>
          <a:p>
            <a:r>
              <a:rPr lang="en-US" dirty="0"/>
              <a:t>Add polls to PowerPoint (Method #2 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2392327"/>
            <a:ext cx="8229600" cy="3931855"/>
          </a:xfrm>
        </p:spPr>
        <p:txBody>
          <a:bodyPr/>
          <a:lstStyle/>
          <a:p>
            <a:r>
              <a:rPr lang="en-US" dirty="0"/>
              <a:t>6. Go to the </a:t>
            </a:r>
            <a:r>
              <a:rPr lang="en-US" b="1" dirty="0"/>
              <a:t>Conferences i/o menu</a:t>
            </a:r>
          </a:p>
          <a:p>
            <a:endParaRPr lang="en-US" dirty="0"/>
          </a:p>
          <a:p>
            <a:r>
              <a:rPr lang="en-US" dirty="0"/>
              <a:t>7. Select </a:t>
            </a:r>
            <a:r>
              <a:rPr lang="en-US" b="1" dirty="0"/>
              <a:t>Insert Conferences i/o Slide</a:t>
            </a:r>
            <a:r>
              <a:rPr lang="en-US" dirty="0"/>
              <a:t>.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56880-9A29-4612-A052-DF8C9C635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20" y="4228280"/>
            <a:ext cx="8429705" cy="1632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338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20" y="1105909"/>
            <a:ext cx="8550100" cy="1143000"/>
          </a:xfrm>
        </p:spPr>
        <p:txBody>
          <a:bodyPr/>
          <a:lstStyle/>
          <a:p>
            <a:r>
              <a:rPr lang="en-US" dirty="0"/>
              <a:t>Add polls to PowerPoint (Method #2 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2423604"/>
            <a:ext cx="8229600" cy="4153797"/>
          </a:xfrm>
        </p:spPr>
        <p:txBody>
          <a:bodyPr/>
          <a:lstStyle/>
          <a:p>
            <a:pPr marL="457200" indent="-457200">
              <a:buAutoNum type="arabicPeriod" startAt="8"/>
            </a:pPr>
            <a:r>
              <a:rPr lang="en-US" dirty="0"/>
              <a:t>Paste </a:t>
            </a:r>
            <a:r>
              <a:rPr lang="en-US" b="1" dirty="0"/>
              <a:t>Slide Code</a:t>
            </a:r>
            <a:r>
              <a:rPr lang="en-US" dirty="0"/>
              <a:t>.</a:t>
            </a:r>
            <a:endParaRPr lang="en-US" b="1" dirty="0"/>
          </a:p>
          <a:p>
            <a:pPr marL="457200" indent="-457200">
              <a:buAutoNum type="arabicPeriod" startAt="8"/>
            </a:pPr>
            <a:endParaRPr lang="en-US" dirty="0"/>
          </a:p>
          <a:p>
            <a:pPr marL="457200" indent="-457200">
              <a:buAutoNum type="arabicPeriod" startAt="8"/>
            </a:pPr>
            <a:endParaRPr lang="en-US" dirty="0"/>
          </a:p>
          <a:p>
            <a:pPr marL="457200" indent="-457200">
              <a:buAutoNum type="arabicPeriod" startAt="8"/>
            </a:pPr>
            <a:endParaRPr lang="en-US" dirty="0"/>
          </a:p>
          <a:p>
            <a:pPr marL="457200" indent="-457200">
              <a:buAutoNum type="arabicPeriod" startAt="8"/>
            </a:pPr>
            <a:endParaRPr lang="en-US" dirty="0"/>
          </a:p>
          <a:p>
            <a:endParaRPr lang="en-US" dirty="0"/>
          </a:p>
          <a:p>
            <a:r>
              <a:rPr lang="en-US" dirty="0"/>
              <a:t>9. Click </a:t>
            </a:r>
            <a:r>
              <a:rPr lang="en-US" b="1" dirty="0"/>
              <a:t>Add Slide</a:t>
            </a:r>
            <a:r>
              <a:rPr lang="en-US" sz="2400" dirty="0"/>
              <a:t>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10. Repeat until all polls are entered in desired location(s).</a:t>
            </a:r>
          </a:p>
          <a:p>
            <a:pPr marL="457200" indent="-457200">
              <a:buAutoNum type="arabicPeriod" startAt="8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86" y="3024326"/>
            <a:ext cx="3483273" cy="15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57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21" y="2561847"/>
            <a:ext cx="8229600" cy="2980824"/>
          </a:xfrm>
        </p:spPr>
        <p:txBody>
          <a:bodyPr/>
          <a:lstStyle/>
          <a:p>
            <a:pPr algn="ctr"/>
            <a:r>
              <a:rPr lang="en-US" b="1" dirty="0"/>
              <a:t>Now Let’s see the End Result!</a:t>
            </a:r>
            <a:br>
              <a:rPr lang="en-US" b="1" dirty="0"/>
            </a:br>
            <a:br>
              <a:rPr lang="en-US" dirty="0"/>
            </a:br>
            <a:r>
              <a:rPr lang="en-US" sz="2800" dirty="0"/>
              <a:t>Note: to test, you must have the PowerPoint add-in installed as mentioned previously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6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Polling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9" y="2013719"/>
            <a:ext cx="5883248" cy="463439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You will create the poll question prior to the event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You will be able to control when your attendees can respond to each question during the session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When a poll becomes available, it will appear on the attendees’ device and they will respond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You will view the results graphically, in real- time. Results will appear on the big screen.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538" y="1343701"/>
            <a:ext cx="2696513" cy="53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9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1473AC-D16E-4FEE-9A7C-00AF8735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20" y="1105909"/>
            <a:ext cx="8229600" cy="5337094"/>
          </a:xfrm>
        </p:spPr>
        <p:txBody>
          <a:bodyPr/>
          <a:lstStyle/>
          <a:p>
            <a:r>
              <a:rPr lang="en-US" sz="3200" dirty="0"/>
              <a:t>1. Open your browser on your cell phone or tablet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2.	Go to </a:t>
            </a:r>
            <a:r>
              <a:rPr lang="en-US" sz="3200" b="1" dirty="0"/>
              <a:t>______.cnf.io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3.	Click on your session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4. Start your PowerPoint slide show and test</a:t>
            </a:r>
            <a:br>
              <a:rPr lang="en-US" sz="3200" dirty="0"/>
            </a:br>
            <a:r>
              <a:rPr lang="en-US" sz="3200" dirty="0"/>
              <a:t>    your polls</a:t>
            </a:r>
          </a:p>
        </p:txBody>
      </p:sp>
    </p:spTree>
    <p:extLst>
      <p:ext uri="{BB962C8B-B14F-4D97-AF65-F5344CB8AC3E}">
        <p14:creationId xmlns:p14="http://schemas.microsoft.com/office/powerpoint/2010/main" val="307960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add polls to your presentation? (Overview of steps)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19" y="2848220"/>
            <a:ext cx="8510911" cy="3729181"/>
          </a:xfrm>
        </p:spPr>
        <p:txBody>
          <a:bodyPr/>
          <a:lstStyle/>
          <a:p>
            <a:r>
              <a:rPr lang="en-US" sz="2000" dirty="0"/>
              <a:t>1) Install the PowerPoint Add-in</a:t>
            </a:r>
          </a:p>
          <a:p>
            <a:endParaRPr lang="en-US" sz="2000" dirty="0"/>
          </a:p>
          <a:p>
            <a:r>
              <a:rPr lang="en-US" sz="2000" dirty="0"/>
              <a:t>2) Sign-in as the Moderator</a:t>
            </a:r>
          </a:p>
          <a:p>
            <a:endParaRPr lang="en-US" sz="2000" dirty="0"/>
          </a:p>
          <a:p>
            <a:r>
              <a:rPr lang="en-US" sz="2000" dirty="0"/>
              <a:t>3) Create Polls</a:t>
            </a:r>
          </a:p>
          <a:p>
            <a:endParaRPr lang="en-US" sz="2000" dirty="0"/>
          </a:p>
          <a:p>
            <a:r>
              <a:rPr lang="en-US" sz="2000" dirty="0"/>
              <a:t>4) Add polls to the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8558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52" y="2730523"/>
            <a:ext cx="8229600" cy="1143000"/>
          </a:xfrm>
        </p:spPr>
        <p:txBody>
          <a:bodyPr/>
          <a:lstStyle/>
          <a:p>
            <a:pPr algn="ctr"/>
            <a:r>
              <a:rPr lang="en-US" sz="4400" dirty="0"/>
              <a:t>Download the PowerPoint Add-In</a:t>
            </a:r>
          </a:p>
        </p:txBody>
      </p:sp>
    </p:spTree>
    <p:extLst>
      <p:ext uri="{BB962C8B-B14F-4D97-AF65-F5344CB8AC3E}">
        <p14:creationId xmlns:p14="http://schemas.microsoft.com/office/powerpoint/2010/main" val="247752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PowerPoint Add-In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99" y="2155761"/>
            <a:ext cx="8371642" cy="4404837"/>
          </a:xfrm>
        </p:spPr>
        <p:txBody>
          <a:bodyPr/>
          <a:lstStyle/>
          <a:p>
            <a:r>
              <a:rPr lang="en-US" b="1" dirty="0"/>
              <a:t>Windows Users: Download the Zip File </a:t>
            </a:r>
            <a:r>
              <a:rPr lang="en-US" b="1" dirty="0">
                <a:hlinkClick r:id="rId2"/>
              </a:rPr>
              <a:t>by clicking here</a:t>
            </a:r>
            <a:r>
              <a:rPr lang="en-US" b="1" dirty="0"/>
              <a:t>:</a:t>
            </a:r>
            <a:endParaRPr lang="en-US" dirty="0"/>
          </a:p>
          <a:p>
            <a:r>
              <a:rPr lang="en-US" sz="1600" i="1" dirty="0"/>
              <a:t>Note: Some browsers scan files that are downloaded for malware, and they may take offense to this ZIP file as it contains an executable program. If you see a warning, you may need to override the warning, or temporarily disable security settings</a:t>
            </a:r>
            <a:r>
              <a:rPr lang="en-US" sz="1800" i="1" dirty="0"/>
              <a:t>.</a:t>
            </a:r>
          </a:p>
          <a:p>
            <a:endParaRPr lang="en-US" dirty="0"/>
          </a:p>
          <a:p>
            <a:r>
              <a:rPr lang="en-US" b="1" dirty="0"/>
              <a:t>Mac Users: Download the Zip File </a:t>
            </a:r>
            <a:r>
              <a:rPr lang="en-US" b="1" dirty="0">
                <a:hlinkClick r:id="rId3"/>
              </a:rPr>
              <a:t>by clicking here</a:t>
            </a:r>
            <a:r>
              <a:rPr lang="en-US" b="1" dirty="0"/>
              <a:t>:</a:t>
            </a:r>
          </a:p>
          <a:p>
            <a:r>
              <a:rPr lang="en-US" dirty="0"/>
              <a:t>Note: the next two pages are for Windows users. For Mac users, just make sure that the Conferences i/o Mac App is running in order to test or conduct live polling in PowerPoint.</a:t>
            </a:r>
          </a:p>
          <a:p>
            <a:endParaRPr lang="en-US" dirty="0"/>
          </a:p>
        </p:txBody>
      </p:sp>
      <p:pic>
        <p:nvPicPr>
          <p:cNvPr id="1026" name="Picture 2" descr="https://s3.amazonaws.com/cdn.freshdesk.com/data/helpdesk/attachments/production/5085734099/original/RQFcldF-2Pzi__K2CWrMDkVgS4PQlrk7bQ.png?1500296174">
            <a:extLst>
              <a:ext uri="{FF2B5EF4-FFF2-40B4-BE49-F238E27FC236}">
                <a16:creationId xmlns:a16="http://schemas.microsoft.com/office/drawing/2014/main" id="{941084D6-A2ED-45EE-8582-44430CAD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51" y="5465223"/>
            <a:ext cx="15049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9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20" y="1105909"/>
            <a:ext cx="8229600" cy="690618"/>
          </a:xfrm>
        </p:spPr>
        <p:txBody>
          <a:bodyPr/>
          <a:lstStyle/>
          <a:p>
            <a:r>
              <a:rPr lang="en-US" sz="2800" dirty="0"/>
              <a:t>Windows Users (cont’d)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46" y="2003426"/>
            <a:ext cx="8229600" cy="4402372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b="1" dirty="0"/>
              <a:t>Unzip</a:t>
            </a:r>
            <a:r>
              <a:rPr lang="en-US" dirty="0"/>
              <a:t> (extract) the downloaded ZIP file. (If you need help with this, see the 90 second video tutorial that is featured on the download page). </a:t>
            </a:r>
          </a:p>
          <a:p>
            <a:endParaRPr lang="en-US" dirty="0"/>
          </a:p>
          <a:p>
            <a:r>
              <a:rPr lang="en-US" dirty="0"/>
              <a:t>3. Click on </a:t>
            </a:r>
            <a:r>
              <a:rPr lang="en-US" b="1" dirty="0"/>
              <a:t>Conferencesio PowerPoint Add-In Installer.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4. Follow the prompts from the Setup Wizard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934C7-B878-4774-9CB9-90B8B294C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57" y="3976928"/>
            <a:ext cx="6742857" cy="11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63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Windows Users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0" y="2077537"/>
            <a:ext cx="8229600" cy="3729181"/>
          </a:xfrm>
        </p:spPr>
        <p:txBody>
          <a:bodyPr/>
          <a:lstStyle/>
          <a:p>
            <a:r>
              <a:rPr lang="en-US" dirty="0"/>
              <a:t>5. Open PowerPoint. Note: if PowerPoint was opened during the installation of the add-in, close PowerPoint and re-open it.</a:t>
            </a:r>
          </a:p>
          <a:p>
            <a:endParaRPr lang="en-US" dirty="0"/>
          </a:p>
          <a:p>
            <a:r>
              <a:rPr lang="en-US" dirty="0"/>
              <a:t>6. You should see a new menu (after ‘Help’) called Conferences i/o. It will feature a button that says “Insert Conferences i/o Slide”.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55136-BE9D-4DE4-BDC3-3817A2BE9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2" y="4296456"/>
            <a:ext cx="8746176" cy="169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14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30" y="2961342"/>
            <a:ext cx="8229600" cy="1143000"/>
          </a:xfrm>
        </p:spPr>
        <p:txBody>
          <a:bodyPr/>
          <a:lstStyle/>
          <a:p>
            <a:pPr algn="ctr"/>
            <a:r>
              <a:rPr lang="en-US" sz="4400" dirty="0"/>
              <a:t>Sign-in as the Moderator</a:t>
            </a:r>
          </a:p>
        </p:txBody>
      </p:sp>
    </p:spTree>
    <p:extLst>
      <p:ext uri="{BB962C8B-B14F-4D97-AF65-F5344CB8AC3E}">
        <p14:creationId xmlns:p14="http://schemas.microsoft.com/office/powerpoint/2010/main" val="66698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E _ NEW BRAND RGB">
      <a:dk1>
        <a:sysClr val="windowText" lastClr="000000"/>
      </a:dk1>
      <a:lt1>
        <a:sysClr val="window" lastClr="FFFFFF"/>
      </a:lt1>
      <a:dk2>
        <a:srgbClr val="0097AC"/>
      </a:dk2>
      <a:lt2>
        <a:srgbClr val="003B71"/>
      </a:lt2>
      <a:accent1>
        <a:srgbClr val="BBA631"/>
      </a:accent1>
      <a:accent2>
        <a:srgbClr val="A2A9AF"/>
      </a:accent2>
      <a:accent3>
        <a:srgbClr val="D5D2C3"/>
      </a:accent3>
      <a:accent4>
        <a:srgbClr val="CFD3D6"/>
      </a:accent4>
      <a:accent5>
        <a:srgbClr val="000000"/>
      </a:accent5>
      <a:accent6>
        <a:srgbClr val="FFFFFF"/>
      </a:accent6>
      <a:hlink>
        <a:srgbClr val="0097AC"/>
      </a:hlink>
      <a:folHlink>
        <a:srgbClr val="A2A9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8787</TotalTime>
  <Words>1042</Words>
  <Application>Microsoft Office PowerPoint</Application>
  <PresentationFormat>On-screen Show (4:3)</PresentationFormat>
  <Paragraphs>188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Lucida Grande</vt:lpstr>
      <vt:lpstr>Times New Roman</vt:lpstr>
      <vt:lpstr>Office Theme</vt:lpstr>
      <vt:lpstr>The Conferences i/o Audience Response System (ARS) is an easy way to Interact &amp; Engage with your attendees in real-time</vt:lpstr>
      <vt:lpstr>How Attendees Participate</vt:lpstr>
      <vt:lpstr>How Polling Works</vt:lpstr>
      <vt:lpstr>How do you add polls to your presentation? (Overview of steps)</vt:lpstr>
      <vt:lpstr>Download the PowerPoint Add-In</vt:lpstr>
      <vt:lpstr>Download the PowerPoint Add-In</vt:lpstr>
      <vt:lpstr>Windows Users (cont’d) </vt:lpstr>
      <vt:lpstr>Windows Users (cont’d)</vt:lpstr>
      <vt:lpstr>Sign-in as the Moderator</vt:lpstr>
      <vt:lpstr>Sign in as the Moderator</vt:lpstr>
      <vt:lpstr>Sign in as a Moderator (cont’d.) </vt:lpstr>
      <vt:lpstr>Create Polls </vt:lpstr>
      <vt:lpstr>Create Polls </vt:lpstr>
      <vt:lpstr>Create Polls (cont’d) </vt:lpstr>
      <vt:lpstr>Create Polls (cont’d) </vt:lpstr>
      <vt:lpstr>Poll Types</vt:lpstr>
      <vt:lpstr>Multiple Choice</vt:lpstr>
      <vt:lpstr>Open Ended Poll Type</vt:lpstr>
      <vt:lpstr>Numerical Average</vt:lpstr>
      <vt:lpstr>Adding polls to a PowerPoint Presentation</vt:lpstr>
      <vt:lpstr>Adding polls to the PowerPoint Presentation (Method #1)</vt:lpstr>
      <vt:lpstr>Add polls to the PowerPoint  (Method #1 cont’d) </vt:lpstr>
      <vt:lpstr>Add polls to the PowerPoint  (Method #1 cont’d) </vt:lpstr>
      <vt:lpstr>Add polls to the PowerPoint  (Method #1 cont’d) </vt:lpstr>
      <vt:lpstr>Adding polls to the PowerPoint Presentation (Method #2)</vt:lpstr>
      <vt:lpstr>Add polls to the PowerPoint Presentation (Method #2 cont’d) </vt:lpstr>
      <vt:lpstr>Add polls to PowerPoint (Method #2 cont’d) </vt:lpstr>
      <vt:lpstr>Add polls to PowerPoint (Method #2 cont’d) </vt:lpstr>
      <vt:lpstr>Now Let’s see the End Result!  Note: to test, you must have the PowerPoint add-in installed as mentioned previously  </vt:lpstr>
      <vt:lpstr>1. Open your browser on your cell phone or tablet  2. Go to ______.cnf.io  3. Click on your session  4. Start your PowerPoint slide show and test     your polls</vt:lpstr>
    </vt:vector>
  </TitlesOfParts>
  <Company>Pat Lehnerer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Lehnerer</dc:creator>
  <cp:lastModifiedBy>Clay Gibney</cp:lastModifiedBy>
  <cp:revision>109</cp:revision>
  <cp:lastPrinted>2016-08-04T16:51:59Z</cp:lastPrinted>
  <dcterms:created xsi:type="dcterms:W3CDTF">2016-02-10T20:09:17Z</dcterms:created>
  <dcterms:modified xsi:type="dcterms:W3CDTF">2018-04-09T19:15:16Z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asLiveContent">
    <vt:bool>true</vt:bool>
  </property>
</Properties>
</file>