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81" r:id="rId2"/>
    <p:sldId id="282" r:id="rId3"/>
    <p:sldId id="306" r:id="rId4"/>
    <p:sldId id="283" r:id="rId5"/>
    <p:sldId id="311" r:id="rId6"/>
    <p:sldId id="284" r:id="rId7"/>
    <p:sldId id="285" r:id="rId8"/>
    <p:sldId id="286" r:id="rId9"/>
    <p:sldId id="312" r:id="rId10"/>
    <p:sldId id="287" r:id="rId11"/>
    <p:sldId id="288" r:id="rId12"/>
    <p:sldId id="310" r:id="rId13"/>
    <p:sldId id="289" r:id="rId14"/>
    <p:sldId id="305" r:id="rId15"/>
    <p:sldId id="308" r:id="rId16"/>
    <p:sldId id="290" r:id="rId17"/>
    <p:sldId id="316" r:id="rId18"/>
    <p:sldId id="302" r:id="rId19"/>
    <p:sldId id="303" r:id="rId20"/>
    <p:sldId id="309" r:id="rId21"/>
    <p:sldId id="292" r:id="rId22"/>
    <p:sldId id="293" r:id="rId23"/>
    <p:sldId id="319" r:id="rId24"/>
    <p:sldId id="320" r:id="rId25"/>
    <p:sldId id="317" r:id="rId26"/>
    <p:sldId id="318" r:id="rId27"/>
    <p:sldId id="294" r:id="rId28"/>
    <p:sldId id="295" r:id="rId29"/>
    <p:sldId id="296" r:id="rId30"/>
    <p:sldId id="314" r:id="rId31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nf" initials="Cnf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89" autoAdjust="0"/>
    <p:restoredTop sz="87675" autoAdjust="0"/>
  </p:normalViewPr>
  <p:slideViewPr>
    <p:cSldViewPr snapToGrid="0" snapToObjects="1">
      <p:cViewPr varScale="1">
        <p:scale>
          <a:sx n="73" d="100"/>
          <a:sy n="73" d="100"/>
        </p:scale>
        <p:origin x="1260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58E42B-A9B3-43E7-94E2-667C48EDE8D2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10038-19EC-4891-8561-104A5A48ADF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7458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E0C5AD-46EA-4E3F-8498-B314B04931B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69E2DD-B15C-4858-AFC9-596A7FD75E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815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9E2DD-B15C-4858-AFC9-596A7FD75E3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7748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9E2DD-B15C-4858-AFC9-596A7FD75E3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1033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9E2DD-B15C-4858-AFC9-596A7FD75E3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3434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9E2DD-B15C-4858-AFC9-596A7FD75E3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20217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you’re going to want to sign in as the moderator…..let’s go over how you would do so!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9E2DD-B15C-4858-AFC9-596A7FD75E34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8674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Type in the password and hit submit.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9E2DD-B15C-4858-AFC9-596A7FD75E34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0798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</a:t>
            </a:r>
            <a:r>
              <a:rPr lang="en-US" baseline="0" dirty="0"/>
              <a:t> you can create your polls!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9E2DD-B15C-4858-AFC9-596A7FD75E34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8041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9E2DD-B15C-4858-AFC9-596A7FD75E34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2330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9E2DD-B15C-4858-AFC9-596A7FD75E34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2566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9E2DD-B15C-4858-AFC9-596A7FD75E34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9865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9E2DD-B15C-4858-AFC9-596A7FD75E34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4211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9E2DD-B15C-4858-AFC9-596A7FD75E34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61863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9E2DD-B15C-4858-AFC9-596A7FD75E34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8555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9E2DD-B15C-4858-AFC9-596A7FD75E34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94693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9E2DD-B15C-4858-AFC9-596A7FD75E34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0364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Once you decide it’s location, go to the insert tab and select “ Add</a:t>
            </a:r>
            <a:r>
              <a:rPr lang="en-US" baseline="0" dirty="0"/>
              <a:t> Conference i/o Slide”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9E2DD-B15C-4858-AFC9-596A7FD75E34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5026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9E2DD-B15C-4858-AFC9-596A7FD75E34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4676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</a:endParaRPr>
          </a:p>
        </p:txBody>
      </p:sp>
      <p:pic>
        <p:nvPicPr>
          <p:cNvPr id="7" name="Picture 6" descr="TitleSlide_4x3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408"/>
          <a:stretch/>
        </p:blipFill>
        <p:spPr>
          <a:xfrm>
            <a:off x="6255250" y="0"/>
            <a:ext cx="288875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7415" y="3055357"/>
            <a:ext cx="4916617" cy="1470025"/>
          </a:xfrm>
        </p:spPr>
        <p:txBody>
          <a:bodyPr lIns="0" anchor="b">
            <a:noAutofit/>
          </a:bodyPr>
          <a:lstStyle>
            <a:lvl1pPr algn="l">
              <a:defRPr sz="470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02050" y="4726890"/>
            <a:ext cx="4916617" cy="1752600"/>
          </a:xfrm>
        </p:spPr>
        <p:txBody>
          <a:bodyPr lIns="0">
            <a:noAutofit/>
          </a:bodyPr>
          <a:lstStyle>
            <a:lvl1pPr marL="0" indent="0" algn="l">
              <a:spcBef>
                <a:spcPts val="0"/>
              </a:spcBef>
              <a:spcAft>
                <a:spcPts val="900"/>
              </a:spcAft>
              <a:buNone/>
              <a:defRPr sz="1200" b="0" i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Picture 7" descr="AAELogo_BLUE_NoTag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9322" y="1319113"/>
            <a:ext cx="2340179" cy="514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999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1020" y="2848220"/>
            <a:ext cx="8229600" cy="372918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84440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79860" y="1316182"/>
            <a:ext cx="3999776" cy="550718"/>
          </a:xfrm>
        </p:spPr>
        <p:txBody>
          <a:bodyPr anchor="b">
            <a:normAutofit/>
          </a:bodyPr>
          <a:lstStyle>
            <a:lvl1pPr marL="0" indent="0">
              <a:buNone/>
              <a:defRPr sz="1200" b="1" spc="15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528503" y="2247176"/>
            <a:ext cx="3951133" cy="4010460"/>
          </a:xfrm>
        </p:spPr>
        <p:txBody>
          <a:bodyPr lIns="0" anchor="t">
            <a:noAutofit/>
          </a:bodyPr>
          <a:lstStyle>
            <a:lvl1pPr algn="l">
              <a:defRPr sz="4700" baseline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348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79860" y="1316182"/>
            <a:ext cx="4022867" cy="550718"/>
          </a:xfrm>
        </p:spPr>
        <p:txBody>
          <a:bodyPr anchor="b">
            <a:normAutofit/>
          </a:bodyPr>
          <a:lstStyle>
            <a:lvl1pPr marL="0" indent="0">
              <a:buNone/>
              <a:defRPr sz="1200" b="1" spc="15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528504" y="2708997"/>
            <a:ext cx="3974224" cy="3594821"/>
          </a:xfrm>
        </p:spPr>
        <p:txBody>
          <a:bodyPr lIns="0" anchor="t">
            <a:noAutofit/>
          </a:bodyPr>
          <a:lstStyle>
            <a:lvl1pPr algn="l">
              <a:defRPr sz="4300" baseline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1199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79" y="1105909"/>
            <a:ext cx="8415227" cy="114300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1479" y="2847113"/>
            <a:ext cx="4033521" cy="3786769"/>
          </a:xfrm>
        </p:spPr>
        <p:txBody>
          <a:bodyPr/>
          <a:lstStyle>
            <a:lvl1pPr>
              <a:defRPr sz="2100"/>
            </a:lvl1pPr>
            <a:lvl2pPr>
              <a:defRPr sz="1500"/>
            </a:lvl2pPr>
            <a:lvl3pPr>
              <a:defRPr sz="1500"/>
            </a:lvl3pPr>
            <a:lvl4pPr>
              <a:defRPr sz="12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4251" y="2847113"/>
            <a:ext cx="4052455" cy="3786769"/>
          </a:xfrm>
        </p:spPr>
        <p:txBody>
          <a:bodyPr/>
          <a:lstStyle>
            <a:lvl1pPr>
              <a:defRPr sz="2100"/>
            </a:lvl1pPr>
            <a:lvl2pPr>
              <a:defRPr sz="1500"/>
            </a:lvl2pPr>
            <a:lvl3pPr>
              <a:defRPr sz="1500"/>
            </a:lvl3pPr>
            <a:lvl4pPr>
              <a:defRPr sz="12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34374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with Ca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3546" y="1105909"/>
            <a:ext cx="6573984" cy="114300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43546" y="2847113"/>
            <a:ext cx="3267363" cy="3786769"/>
          </a:xfrm>
        </p:spPr>
        <p:txBody>
          <a:bodyPr/>
          <a:lstStyle>
            <a:lvl1pPr>
              <a:defRPr sz="2100"/>
            </a:lvl1pPr>
            <a:lvl2pPr>
              <a:defRPr sz="1500"/>
            </a:lvl2pPr>
            <a:lvl3pPr>
              <a:defRPr sz="1500"/>
            </a:lvl3pPr>
            <a:lvl4pPr>
              <a:defRPr sz="12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59344" y="2847113"/>
            <a:ext cx="3267363" cy="3786769"/>
          </a:xfrm>
        </p:spPr>
        <p:txBody>
          <a:bodyPr/>
          <a:lstStyle>
            <a:lvl1pPr>
              <a:defRPr sz="2100"/>
            </a:lvl1pPr>
            <a:lvl2pPr>
              <a:defRPr sz="1500"/>
            </a:lvl2pPr>
            <a:lvl3pPr>
              <a:defRPr sz="1500"/>
            </a:lvl3pPr>
            <a:lvl4pPr>
              <a:defRPr sz="12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04423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t with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5361" y="1105909"/>
            <a:ext cx="5051345" cy="114300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75361" y="2847113"/>
            <a:ext cx="5051345" cy="3786769"/>
          </a:xfrm>
        </p:spPr>
        <p:txBody>
          <a:bodyPr/>
          <a:lstStyle>
            <a:lvl1pPr>
              <a:defRPr sz="2100"/>
            </a:lvl1pPr>
            <a:lvl2pPr>
              <a:defRPr sz="1500"/>
            </a:lvl2pPr>
            <a:lvl3pPr>
              <a:defRPr sz="1500"/>
            </a:lvl3pPr>
            <a:lvl4pPr>
              <a:defRPr sz="12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9108" y="4656939"/>
            <a:ext cx="2987452" cy="1976943"/>
          </a:xfrm>
        </p:spPr>
        <p:txBody>
          <a:bodyPr/>
          <a:lstStyle>
            <a:lvl1pPr>
              <a:spcAft>
                <a:spcPts val="100"/>
              </a:spcAft>
              <a:defRPr sz="1500"/>
            </a:lvl1pPr>
            <a:lvl2pPr marL="117475" indent="-117475">
              <a:spcAft>
                <a:spcPts val="400"/>
              </a:spcAft>
              <a:buFont typeface="Arial"/>
              <a:buChar char="•"/>
              <a:defRPr sz="1200" baseline="0"/>
            </a:lvl2pPr>
            <a:lvl3pPr marL="225425" indent="-107950">
              <a:buFont typeface="Lucida Grande"/>
              <a:buChar char="‑"/>
              <a:defRPr sz="1200">
                <a:solidFill>
                  <a:srgbClr val="A2A9AF"/>
                </a:solidFill>
              </a:defRPr>
            </a:lvl3pPr>
            <a:lvl4pPr marL="568325" indent="-166688">
              <a:defRPr sz="1200"/>
            </a:lvl4pPr>
            <a:lvl5pPr marL="1892300" indent="-228600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77672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16368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1999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1020" y="1105909"/>
            <a:ext cx="8229600" cy="1143000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1020" y="2840182"/>
            <a:ext cx="8229600" cy="3729181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1755760" y="373056"/>
            <a:ext cx="7077736" cy="215444"/>
          </a:xfrm>
          <a:prstGeom prst="rect">
            <a:avLst/>
          </a:prstGeom>
          <a:noFill/>
        </p:spPr>
        <p:txBody>
          <a:bodyPr wrap="square" rIns="0" rtlCol="0">
            <a:noAutofit/>
          </a:bodyPr>
          <a:lstStyle/>
          <a:p>
            <a:pPr algn="r"/>
            <a:r>
              <a:rPr lang="en-US" sz="7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 Name in Header  |  Page </a:t>
            </a:r>
            <a:fld id="{A7B82DC8-9981-1947-A1C7-AB4E7334D97A}" type="slidenum">
              <a:rPr lang="en-US" sz="75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‹#›</a:t>
            </a:fld>
            <a:endParaRPr lang="en-US" sz="7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 descr="AAELogo_WHITE_TextOnly.png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15" y="254000"/>
            <a:ext cx="1057159" cy="3012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3186B9E-B98A-4AAD-A952-E732EF953761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2428875" y="-2357"/>
            <a:ext cx="4286250" cy="77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762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0" r:id="rId4"/>
    <p:sldLayoutId id="2147483652" r:id="rId5"/>
    <p:sldLayoutId id="2147483661" r:id="rId6"/>
    <p:sldLayoutId id="2147483662" r:id="rId7"/>
    <p:sldLayoutId id="2147483654" r:id="rId8"/>
    <p:sldLayoutId id="2147483655" r:id="rId9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bg2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0" indent="0" algn="l" defTabSz="457200" rtl="0" eaLnBrk="1" latinLnBrk="0" hangingPunct="1">
        <a:spcBef>
          <a:spcPts val="0"/>
        </a:spcBef>
        <a:spcAft>
          <a:spcPts val="700"/>
        </a:spcAft>
        <a:buFont typeface="Arial"/>
        <a:buNone/>
        <a:defRPr sz="2100" b="0" i="0" kern="1200">
          <a:solidFill>
            <a:schemeClr val="bg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0" indent="0" algn="l" defTabSz="457200" rtl="0" eaLnBrk="1" latinLnBrk="0" hangingPunct="1">
        <a:spcBef>
          <a:spcPts val="0"/>
        </a:spcBef>
        <a:spcAft>
          <a:spcPts val="450"/>
        </a:spcAft>
        <a:buFont typeface="Arial"/>
        <a:buNone/>
        <a:defRPr sz="15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73038" indent="-173038" algn="l" defTabSz="457200" rtl="0" eaLnBrk="1" latinLnBrk="0" hangingPunct="1">
        <a:spcBef>
          <a:spcPts val="0"/>
        </a:spcBef>
        <a:spcAft>
          <a:spcPts val="150"/>
        </a:spcAft>
        <a:buFont typeface="Arial"/>
        <a:buChar char="•"/>
        <a:defRPr sz="15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368300" indent="-177800" algn="l" defTabSz="457200" rtl="0" eaLnBrk="1" latinLnBrk="0" hangingPunct="1">
        <a:spcBef>
          <a:spcPct val="20000"/>
        </a:spcBef>
        <a:buFont typeface="Arial"/>
        <a:buChar char="–"/>
        <a:defRPr sz="1200" kern="1200">
          <a:solidFill>
            <a:schemeClr val="accent2">
              <a:lumMod val="7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nferences.io/downloads/mac" TargetMode="External"/><Relationship Id="rId2" Type="http://schemas.openxmlformats.org/officeDocument/2006/relationships/hyperlink" Target="https://help.conferences.io/support/solutions/articles/5000714066-getting-started-downloading-and-installin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://www.aae.cnf.io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l3z6BJ4KaNo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11020" y="1105909"/>
            <a:ext cx="8229600" cy="1550794"/>
          </a:xfrm>
        </p:spPr>
        <p:txBody>
          <a:bodyPr/>
          <a:lstStyle/>
          <a:p>
            <a:r>
              <a:rPr lang="en-US" sz="3200" dirty="0"/>
              <a:t>The Conferences i/o Audience Response System (ARS) is an easy way to </a:t>
            </a:r>
            <a:r>
              <a:rPr lang="en-US" sz="3200" b="1" dirty="0"/>
              <a:t>Interact</a:t>
            </a:r>
            <a:r>
              <a:rPr lang="en-US" sz="3200" dirty="0"/>
              <a:t> &amp; </a:t>
            </a:r>
            <a:r>
              <a:rPr lang="en-US" sz="3200" b="1" dirty="0"/>
              <a:t>Engage</a:t>
            </a:r>
            <a:r>
              <a:rPr lang="en-US" sz="3200" dirty="0"/>
              <a:t> with your attendees in real-time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8417" y="2413546"/>
            <a:ext cx="3545494" cy="408104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525" y="3137655"/>
            <a:ext cx="3744301" cy="2650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218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488" y="875090"/>
            <a:ext cx="8229600" cy="1143000"/>
          </a:xfrm>
        </p:spPr>
        <p:txBody>
          <a:bodyPr/>
          <a:lstStyle/>
          <a:p>
            <a:r>
              <a:rPr lang="en-US" dirty="0"/>
              <a:t>How Attendees Participate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1020" y="1675543"/>
            <a:ext cx="8229600" cy="915912"/>
          </a:xfrm>
        </p:spPr>
        <p:txBody>
          <a:bodyPr/>
          <a:lstStyle/>
          <a:p>
            <a:r>
              <a:rPr lang="en-US" dirty="0"/>
              <a:t>Attendees simply navigate to a URL using any device with an internet browser (Smartphone, Tablet, Laptop, etc.)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020" y="2725445"/>
            <a:ext cx="2422612" cy="394409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8639" y="2755121"/>
            <a:ext cx="2374362" cy="388473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8728" y="2818544"/>
            <a:ext cx="2356200" cy="3850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711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Polling 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589" y="2013719"/>
            <a:ext cx="5883248" cy="4634390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en-US" sz="2000" dirty="0"/>
              <a:t>You will create the poll question prior to the event</a:t>
            </a:r>
          </a:p>
          <a:p>
            <a:pPr marL="457200" indent="-457200">
              <a:buAutoNum type="arabicPeriod"/>
            </a:pPr>
            <a:endParaRPr lang="en-US" sz="2000" dirty="0"/>
          </a:p>
          <a:p>
            <a:pPr marL="457200" indent="-457200">
              <a:buAutoNum type="arabicPeriod"/>
            </a:pPr>
            <a:r>
              <a:rPr lang="en-US" sz="2000" dirty="0"/>
              <a:t>You will be able to control when your attendees can respond to each question during the session</a:t>
            </a:r>
          </a:p>
          <a:p>
            <a:pPr marL="457200" indent="-457200">
              <a:buAutoNum type="arabicPeriod"/>
            </a:pPr>
            <a:endParaRPr lang="en-US" sz="2000" dirty="0"/>
          </a:p>
          <a:p>
            <a:pPr marL="457200" indent="-457200">
              <a:buAutoNum type="arabicPeriod"/>
            </a:pPr>
            <a:r>
              <a:rPr lang="en-US" sz="2000" dirty="0"/>
              <a:t>When a poll becomes available, it will appear on the attendees’ device and they will respond</a:t>
            </a:r>
          </a:p>
          <a:p>
            <a:pPr marL="457200" indent="-457200">
              <a:buAutoNum type="arabicPeriod"/>
            </a:pPr>
            <a:endParaRPr lang="en-US" sz="2000" dirty="0"/>
          </a:p>
          <a:p>
            <a:pPr marL="457200" indent="-457200">
              <a:buAutoNum type="arabicPeriod"/>
            </a:pPr>
            <a:r>
              <a:rPr lang="en-US" sz="2000" dirty="0"/>
              <a:t>You will view the results graphically, in real- time. Results will appear on the big screen.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0538" y="1343701"/>
            <a:ext cx="2696513" cy="5304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8092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you add polls to your presentation? (Overview of steps)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1019" y="2848220"/>
            <a:ext cx="8510911" cy="3729181"/>
          </a:xfrm>
        </p:spPr>
        <p:txBody>
          <a:bodyPr/>
          <a:lstStyle/>
          <a:p>
            <a:r>
              <a:rPr lang="en-US" sz="2000" dirty="0"/>
              <a:t>1) Install the PowerPoint Add-in</a:t>
            </a:r>
          </a:p>
          <a:p>
            <a:endParaRPr lang="en-US" sz="2000" dirty="0"/>
          </a:p>
          <a:p>
            <a:r>
              <a:rPr lang="en-US" sz="2000" dirty="0"/>
              <a:t>2) Sign-in as the Moderator</a:t>
            </a:r>
          </a:p>
          <a:p>
            <a:endParaRPr lang="en-US" sz="2000" dirty="0"/>
          </a:p>
          <a:p>
            <a:r>
              <a:rPr lang="en-US" sz="2000" dirty="0"/>
              <a:t>3) Create Polls</a:t>
            </a:r>
          </a:p>
          <a:p>
            <a:endParaRPr lang="en-US" sz="2000" dirty="0"/>
          </a:p>
          <a:p>
            <a:r>
              <a:rPr lang="en-US" sz="2000" dirty="0"/>
              <a:t>4) Add polls to the PowerPoint Presentation</a:t>
            </a:r>
          </a:p>
        </p:txBody>
      </p:sp>
    </p:spTree>
    <p:extLst>
      <p:ext uri="{BB962C8B-B14F-4D97-AF65-F5344CB8AC3E}">
        <p14:creationId xmlns:p14="http://schemas.microsoft.com/office/powerpoint/2010/main" val="26855810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7552" y="2730523"/>
            <a:ext cx="8229600" cy="1143000"/>
          </a:xfrm>
        </p:spPr>
        <p:txBody>
          <a:bodyPr/>
          <a:lstStyle/>
          <a:p>
            <a:pPr algn="ctr"/>
            <a:r>
              <a:rPr lang="en-US" sz="4400" dirty="0"/>
              <a:t>Download the PowerPoint Add-In</a:t>
            </a:r>
          </a:p>
        </p:txBody>
      </p:sp>
    </p:spTree>
    <p:extLst>
      <p:ext uri="{BB962C8B-B14F-4D97-AF65-F5344CB8AC3E}">
        <p14:creationId xmlns:p14="http://schemas.microsoft.com/office/powerpoint/2010/main" val="24775208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Download the PowerPoint Add-In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9999" y="2155761"/>
            <a:ext cx="8371642" cy="4404837"/>
          </a:xfrm>
        </p:spPr>
        <p:txBody>
          <a:bodyPr/>
          <a:lstStyle/>
          <a:p>
            <a:r>
              <a:rPr lang="en-US" b="1" dirty="0"/>
              <a:t>Windows Users: Download the Zip File </a:t>
            </a:r>
            <a:r>
              <a:rPr lang="en-US" b="1" dirty="0">
                <a:hlinkClick r:id="rId2"/>
              </a:rPr>
              <a:t>by clicking here</a:t>
            </a:r>
            <a:r>
              <a:rPr lang="en-US" b="1" dirty="0"/>
              <a:t>:</a:t>
            </a:r>
            <a:endParaRPr lang="en-US" dirty="0"/>
          </a:p>
          <a:p>
            <a:r>
              <a:rPr lang="en-US" sz="1600" i="1" dirty="0"/>
              <a:t>Note: Some browsers scan files that are downloaded for malware, and they may take offense to this ZIP file as it contains an executable program. If you see a warning, you may need to override the warning, or temporarily disable security settings</a:t>
            </a:r>
            <a:r>
              <a:rPr lang="en-US" sz="1800" i="1" dirty="0"/>
              <a:t>.</a:t>
            </a:r>
          </a:p>
          <a:p>
            <a:endParaRPr lang="en-US" dirty="0"/>
          </a:p>
          <a:p>
            <a:r>
              <a:rPr lang="en-US" b="1" dirty="0"/>
              <a:t>Mac Users: Download the Zip File </a:t>
            </a:r>
            <a:r>
              <a:rPr lang="en-US" b="1" dirty="0">
                <a:hlinkClick r:id="rId3"/>
              </a:rPr>
              <a:t>by clicking here</a:t>
            </a:r>
            <a:r>
              <a:rPr lang="en-US" b="1" dirty="0"/>
              <a:t>:</a:t>
            </a:r>
          </a:p>
          <a:p>
            <a:r>
              <a:rPr lang="en-US" dirty="0"/>
              <a:t>Note: the next two pages are for Windows users. For Mac users, just make sure that the Conferences i/o Mac App is running in order to test or conduct live polling in PowerPoint.</a:t>
            </a:r>
          </a:p>
          <a:p>
            <a:endParaRPr lang="en-US" dirty="0"/>
          </a:p>
        </p:txBody>
      </p:sp>
      <p:pic>
        <p:nvPicPr>
          <p:cNvPr id="1026" name="Picture 2" descr="https://s3.amazonaws.com/cdn.freshdesk.com/data/helpdesk/attachments/production/5085734099/original/RQFcldF-2Pzi__K2CWrMDkVgS4PQlrk7bQ.png?1500296174">
            <a:extLst>
              <a:ext uri="{FF2B5EF4-FFF2-40B4-BE49-F238E27FC236}">
                <a16:creationId xmlns:a16="http://schemas.microsoft.com/office/drawing/2014/main" id="{941084D6-A2ED-45EE-8582-44430CADE2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9051" y="5465223"/>
            <a:ext cx="1504950" cy="1095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53962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020" y="1105909"/>
            <a:ext cx="8229600" cy="690618"/>
          </a:xfrm>
        </p:spPr>
        <p:txBody>
          <a:bodyPr/>
          <a:lstStyle/>
          <a:p>
            <a:r>
              <a:rPr lang="en-US" sz="2800" dirty="0"/>
              <a:t>Windows Users (cont’d)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1046" y="2003426"/>
            <a:ext cx="8229600" cy="4402372"/>
          </a:xfrm>
        </p:spPr>
        <p:txBody>
          <a:bodyPr/>
          <a:lstStyle/>
          <a:p>
            <a:r>
              <a:rPr lang="en-US" dirty="0"/>
              <a:t>2. </a:t>
            </a:r>
            <a:r>
              <a:rPr lang="en-US" b="1" dirty="0"/>
              <a:t>Unzip</a:t>
            </a:r>
            <a:r>
              <a:rPr lang="en-US" dirty="0"/>
              <a:t> (extract) the downloaded ZIP file. (If you need help with this, see the 90 second video tutorial that is featured on the download page). </a:t>
            </a:r>
          </a:p>
          <a:p>
            <a:endParaRPr lang="en-US" dirty="0"/>
          </a:p>
          <a:p>
            <a:r>
              <a:rPr lang="en-US" dirty="0"/>
              <a:t>3. Click on </a:t>
            </a:r>
            <a:r>
              <a:rPr lang="en-US" b="1" dirty="0"/>
              <a:t>Conferencesio PowerPoint Add-In Installer.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4. Follow the prompts from the Setup Wizard</a:t>
            </a:r>
            <a:endParaRPr lang="en-US" b="1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8934C7-B878-4774-9CB9-90B8B294CB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857" y="3976928"/>
            <a:ext cx="6742857" cy="11333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486327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Windows Users (cont’d)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1020" y="2077537"/>
            <a:ext cx="8229600" cy="3729181"/>
          </a:xfrm>
        </p:spPr>
        <p:txBody>
          <a:bodyPr/>
          <a:lstStyle/>
          <a:p>
            <a:r>
              <a:rPr lang="en-US" dirty="0"/>
              <a:t>5. Open PowerPoint. Note: if PowerPoint was opened during the installation of the add-in, close PowerPoint and re-open it.</a:t>
            </a:r>
          </a:p>
          <a:p>
            <a:endParaRPr lang="en-US" dirty="0"/>
          </a:p>
          <a:p>
            <a:r>
              <a:rPr lang="en-US" dirty="0"/>
              <a:t>6. You should see a new menu (after ‘Help’) called Conferences i/o. It will feature a button that says “Insert Conferences i/o Slide”.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4555136-BE9D-4DE4-BDC3-3817A2BE9C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912" y="4296456"/>
            <a:ext cx="8746176" cy="1694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091479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6430" y="2961342"/>
            <a:ext cx="8229600" cy="1143000"/>
          </a:xfrm>
        </p:spPr>
        <p:txBody>
          <a:bodyPr/>
          <a:lstStyle/>
          <a:p>
            <a:pPr algn="ctr"/>
            <a:r>
              <a:rPr lang="en-US" sz="4400" dirty="0"/>
              <a:t>Sign-in as the Moderator</a:t>
            </a:r>
          </a:p>
        </p:txBody>
      </p:sp>
    </p:spTree>
    <p:extLst>
      <p:ext uri="{BB962C8B-B14F-4D97-AF65-F5344CB8AC3E}">
        <p14:creationId xmlns:p14="http://schemas.microsoft.com/office/powerpoint/2010/main" val="6669856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 in as the Moderator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1020" y="2040352"/>
            <a:ext cx="8229600" cy="4733310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en-US" dirty="0"/>
              <a:t>Navigate to the URL for your event and click on your session from the schedule page.</a:t>
            </a:r>
          </a:p>
          <a:p>
            <a:r>
              <a:rPr lang="en-US" sz="1600" dirty="0"/>
              <a:t>					</a:t>
            </a:r>
          </a:p>
          <a:p>
            <a:r>
              <a:rPr lang="en-US" sz="1600" dirty="0"/>
              <a:t>	</a:t>
            </a:r>
            <a:r>
              <a:rPr lang="en-US" sz="1600" b="1" dirty="0"/>
              <a:t>Event URL : </a:t>
            </a:r>
            <a:r>
              <a:rPr lang="en-US" sz="1600" b="1" dirty="0">
                <a:hlinkClick r:id="rId2"/>
              </a:rPr>
              <a:t>xxxxxx.cnf.io</a:t>
            </a:r>
            <a:r>
              <a:rPr lang="en-US" sz="1600" b="1" dirty="0"/>
              <a:t> </a:t>
            </a:r>
          </a:p>
          <a:p>
            <a:endParaRPr lang="en-US" dirty="0"/>
          </a:p>
          <a:p>
            <a:r>
              <a:rPr lang="en-US" dirty="0"/>
              <a:t>2. Click on your session. 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3368" y="3618178"/>
            <a:ext cx="5033686" cy="2977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8762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 in as a Moderator (cont’d.)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1020" y="2248910"/>
            <a:ext cx="8229600" cy="3699129"/>
          </a:xfrm>
        </p:spPr>
        <p:txBody>
          <a:bodyPr/>
          <a:lstStyle/>
          <a:p>
            <a:r>
              <a:rPr lang="en-US" dirty="0"/>
              <a:t>3. Click on </a:t>
            </a:r>
            <a:r>
              <a:rPr lang="en-US" b="1" dirty="0"/>
              <a:t>Sign in To Moderate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457200" indent="-457200">
              <a:buAutoNum type="arabicPeriod" startAt="4"/>
            </a:pPr>
            <a:r>
              <a:rPr lang="en-US" dirty="0"/>
              <a:t>Type in Moderator Password: </a:t>
            </a:r>
            <a:r>
              <a:rPr lang="en-US" sz="2800" b="1" dirty="0" err="1"/>
              <a:t>xxxxx</a:t>
            </a:r>
            <a:endParaRPr lang="en-US" sz="3600" b="1" dirty="0"/>
          </a:p>
          <a:p>
            <a:pPr marL="457200" indent="-457200">
              <a:buAutoNum type="arabicPeriod" startAt="4"/>
            </a:pPr>
            <a:endParaRPr lang="en-US" b="1" dirty="0"/>
          </a:p>
          <a:p>
            <a:endParaRPr lang="en-US" b="1" dirty="0"/>
          </a:p>
          <a:p>
            <a:pPr marL="457200" indent="-457200">
              <a:buAutoNum type="arabicPeriod" startAt="4"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2762250"/>
            <a:ext cx="6837470" cy="115609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0457" y="4998129"/>
            <a:ext cx="5277318" cy="1558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6892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03890"/>
            <a:ext cx="8229600" cy="1143000"/>
          </a:xfrm>
        </p:spPr>
        <p:txBody>
          <a:bodyPr/>
          <a:lstStyle/>
          <a:p>
            <a:pPr algn="ctr"/>
            <a:r>
              <a:rPr lang="en-US" sz="6000" dirty="0"/>
              <a:t>Create Polls </a:t>
            </a:r>
          </a:p>
        </p:txBody>
      </p:sp>
    </p:spTree>
    <p:extLst>
      <p:ext uri="{BB962C8B-B14F-4D97-AF65-F5344CB8AC3E}">
        <p14:creationId xmlns:p14="http://schemas.microsoft.com/office/powerpoint/2010/main" val="33398244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020" y="1134123"/>
            <a:ext cx="8229600" cy="1143000"/>
          </a:xfrm>
        </p:spPr>
        <p:txBody>
          <a:bodyPr/>
          <a:lstStyle/>
          <a:p>
            <a:r>
              <a:rPr lang="en-US" dirty="0"/>
              <a:t>Create Polls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1020" y="2121764"/>
            <a:ext cx="8229600" cy="4455638"/>
          </a:xfrm>
        </p:spPr>
        <p:txBody>
          <a:bodyPr/>
          <a:lstStyle/>
          <a:p>
            <a:r>
              <a:rPr lang="en-US" dirty="0"/>
              <a:t>1. Under the Polls section, click </a:t>
            </a:r>
            <a:r>
              <a:rPr lang="en-US" b="1" dirty="0"/>
              <a:t>Create</a:t>
            </a:r>
            <a:r>
              <a:rPr lang="en-US" dirty="0"/>
              <a:t>.</a:t>
            </a:r>
            <a:endParaRPr lang="en-US" b="1" dirty="0"/>
          </a:p>
          <a:p>
            <a:pPr marL="457200" indent="-457200">
              <a:buAutoNum type="arabicPeriod"/>
            </a:pPr>
            <a:endParaRPr lang="en-US" b="1" dirty="0"/>
          </a:p>
          <a:p>
            <a:pPr marL="457200" indent="-457200">
              <a:buAutoNum type="arabicPeriod"/>
            </a:pPr>
            <a:endParaRPr lang="en-US" b="1" dirty="0"/>
          </a:p>
          <a:p>
            <a:pPr marL="457200" indent="-457200">
              <a:buAutoNum type="arabicPeriod"/>
            </a:pPr>
            <a:endParaRPr lang="en-US" b="1" dirty="0"/>
          </a:p>
          <a:p>
            <a:pPr marL="457200" indent="-457200">
              <a:buAutoNum type="arabicPeriod"/>
            </a:pPr>
            <a:endParaRPr lang="en-US" b="1" dirty="0"/>
          </a:p>
          <a:p>
            <a:pPr marL="457200" indent="-457200">
              <a:buAutoNum type="arabicPeriod"/>
            </a:pPr>
            <a:endParaRPr lang="en-US" b="1" dirty="0"/>
          </a:p>
          <a:p>
            <a:endParaRPr lang="en-US" b="1" dirty="0"/>
          </a:p>
          <a:p>
            <a:pPr marL="457200" indent="-457200">
              <a:buAutoNum type="arabicPeriod"/>
            </a:pPr>
            <a:endParaRPr lang="en-US" b="1" dirty="0"/>
          </a:p>
          <a:p>
            <a:pPr marL="457200" indent="-457200">
              <a:buAutoNum type="arabicPeriod"/>
            </a:pPr>
            <a:endParaRPr lang="en-US" b="1" dirty="0"/>
          </a:p>
          <a:p>
            <a:pPr marL="457200" indent="-457200">
              <a:buAutoNum type="arabicPeriod"/>
            </a:pPr>
            <a:endParaRPr lang="en-US" b="1" dirty="0"/>
          </a:p>
          <a:p>
            <a:pPr marL="457200" indent="-457200">
              <a:buAutoNum type="arabicPeriod"/>
            </a:pPr>
            <a:endParaRPr lang="en-US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020" y="2858611"/>
            <a:ext cx="4590736" cy="282309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8250" y="2645546"/>
            <a:ext cx="3885715" cy="4111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4650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020" y="844040"/>
            <a:ext cx="8229600" cy="1143000"/>
          </a:xfrm>
        </p:spPr>
        <p:txBody>
          <a:bodyPr/>
          <a:lstStyle/>
          <a:p>
            <a:r>
              <a:rPr lang="en-US" dirty="0"/>
              <a:t>Create Polls (cont’d)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7641" y="1744459"/>
            <a:ext cx="8229600" cy="594804"/>
          </a:xfrm>
        </p:spPr>
        <p:txBody>
          <a:bodyPr/>
          <a:lstStyle/>
          <a:p>
            <a:r>
              <a:rPr lang="en-US" dirty="0"/>
              <a:t>2. Fill in the Following Information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4649" y="1867598"/>
            <a:ext cx="4766732" cy="500256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26196" y="2579832"/>
            <a:ext cx="3142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Type in the question that you’re asking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9102" y="3856759"/>
            <a:ext cx="31768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Choose the type of poll you want to conduct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07641" y="5282214"/>
            <a:ext cx="31426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Decide if you want your attendees to be able to view the results of the poll on their own device, or not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3187083" y="2885243"/>
            <a:ext cx="1047566" cy="340920"/>
          </a:xfrm>
          <a:prstGeom prst="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ight Arrow 15"/>
          <p:cNvSpPr/>
          <p:nvPr/>
        </p:nvSpPr>
        <p:spPr>
          <a:xfrm>
            <a:off x="3187083" y="4368882"/>
            <a:ext cx="1047566" cy="340920"/>
          </a:xfrm>
          <a:prstGeom prst="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ight Arrow 16"/>
          <p:cNvSpPr/>
          <p:nvPr/>
        </p:nvSpPr>
        <p:spPr>
          <a:xfrm>
            <a:off x="3187083" y="5565579"/>
            <a:ext cx="1047566" cy="340920"/>
          </a:xfrm>
          <a:prstGeom prst="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6285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Polls (cont’d)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1020" y="2248910"/>
            <a:ext cx="8229600" cy="4328492"/>
          </a:xfrm>
        </p:spPr>
        <p:txBody>
          <a:bodyPr/>
          <a:lstStyle/>
          <a:p>
            <a:r>
              <a:rPr lang="en-US" dirty="0"/>
              <a:t>4. Click </a:t>
            </a:r>
            <a:r>
              <a:rPr lang="en-US" b="1" dirty="0"/>
              <a:t>Create Poll </a:t>
            </a:r>
            <a:r>
              <a:rPr lang="en-US" dirty="0"/>
              <a:t>to save.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i="1" dirty="0"/>
              <a:t>The polls will appear like so (note: it’s normal that they are ‘Locked’)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629" y="2856297"/>
            <a:ext cx="7115175" cy="9810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553" y="5047511"/>
            <a:ext cx="6791325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5094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Poll Types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1020" y="1970843"/>
            <a:ext cx="8229600" cy="4606559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134" y="2418488"/>
            <a:ext cx="7517056" cy="218014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F8E8A8E-8514-4AB0-8624-59831E447CDB}"/>
              </a:ext>
            </a:extLst>
          </p:cNvPr>
          <p:cNvSpPr txBox="1"/>
          <p:nvPr/>
        </p:nvSpPr>
        <p:spPr>
          <a:xfrm>
            <a:off x="543134" y="5205046"/>
            <a:ext cx="72528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Note: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The most common poll type will be multiple choice.</a:t>
            </a:r>
          </a:p>
        </p:txBody>
      </p:sp>
    </p:spTree>
    <p:extLst>
      <p:ext uri="{BB962C8B-B14F-4D97-AF65-F5344CB8AC3E}">
        <p14:creationId xmlns:p14="http://schemas.microsoft.com/office/powerpoint/2010/main" val="28866339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Multiple Choice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9151" y="6163684"/>
            <a:ext cx="86375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2"/>
                </a:solidFill>
              </a:rPr>
              <a:t>Results can be displayed in a Pie Chart or Bar Chart 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A4E8DF1E-B5AA-416C-8D55-FAE7191664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116" y="2417356"/>
            <a:ext cx="5474130" cy="23495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CD438DE-C88D-44F7-A8A6-9DC64F6281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6598" y="2005319"/>
            <a:ext cx="3349555" cy="34454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357338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41144"/>
            <a:ext cx="8229600" cy="822764"/>
          </a:xfrm>
        </p:spPr>
        <p:txBody>
          <a:bodyPr/>
          <a:lstStyle/>
          <a:p>
            <a:pPr algn="ctr"/>
            <a:r>
              <a:rPr lang="en-US" dirty="0"/>
              <a:t>Open Ended Poll Type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903" y="6145967"/>
            <a:ext cx="8859186" cy="667281"/>
          </a:xfrm>
        </p:spPr>
        <p:txBody>
          <a:bodyPr/>
          <a:lstStyle/>
          <a:p>
            <a:pPr algn="ctr"/>
            <a:r>
              <a:rPr lang="en-US" dirty="0"/>
              <a:t>Results can be displayed in a simple running list or in a “Word Cloud”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F48DF43-5A2F-42FB-A0BB-A6CF2FB90F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259" y="1806520"/>
            <a:ext cx="7435121" cy="39455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47254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Numerical Average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1020" y="5945280"/>
            <a:ext cx="8229600" cy="655995"/>
          </a:xfrm>
        </p:spPr>
        <p:txBody>
          <a:bodyPr/>
          <a:lstStyle/>
          <a:p>
            <a:pPr algn="ctr"/>
            <a:r>
              <a:rPr lang="en-US" dirty="0"/>
              <a:t>Results will display the overall average of all the responses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415" y="2084083"/>
            <a:ext cx="8570968" cy="3539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2322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015" y="822070"/>
            <a:ext cx="8711041" cy="863427"/>
          </a:xfrm>
        </p:spPr>
        <p:txBody>
          <a:bodyPr/>
          <a:lstStyle/>
          <a:p>
            <a:pPr algn="ctr"/>
            <a:r>
              <a:rPr lang="en-US" b="1" dirty="0"/>
              <a:t>Adding polls to a PowerPoint Presentation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BA27676-9B07-45D8-B59C-DF80E3CD15B6}"/>
              </a:ext>
            </a:extLst>
          </p:cNvPr>
          <p:cNvSpPr txBox="1">
            <a:spLocks/>
          </p:cNvSpPr>
          <p:nvPr/>
        </p:nvSpPr>
        <p:spPr>
          <a:xfrm>
            <a:off x="553062" y="1966850"/>
            <a:ext cx="8368995" cy="4546491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There are two methods to add poll slides into your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slidedeck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Method #1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– Use the “</a:t>
            </a:r>
            <a:r>
              <a:rPr lang="en-US" sz="2400" u="sng" dirty="0">
                <a:latin typeface="Arial" panose="020B0604020202020204" pitchFamily="34" charset="0"/>
                <a:cs typeface="Arial" panose="020B0604020202020204" pitchFamily="34" charset="0"/>
              </a:rPr>
              <a:t>Download All Live Content Slides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” button which creates a PowerPoint file for you. The file will contain your special Poll slides. Copy/paste these slides into your presentation. This is the recommended method. See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this video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for a quick tutorial or click to next slide for written instructions.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Method #2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– Use the “Insert a Slide” button to add each poll, one at a time, into your Presentation. For written instructions, skip to slide 25.</a:t>
            </a:r>
          </a:p>
        </p:txBody>
      </p:sp>
    </p:spTree>
    <p:extLst>
      <p:ext uri="{BB962C8B-B14F-4D97-AF65-F5344CB8AC3E}">
        <p14:creationId xmlns:p14="http://schemas.microsoft.com/office/powerpoint/2010/main" val="1313396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020" y="1105909"/>
            <a:ext cx="8511038" cy="1143000"/>
          </a:xfrm>
        </p:spPr>
        <p:txBody>
          <a:bodyPr/>
          <a:lstStyle/>
          <a:p>
            <a:r>
              <a:rPr lang="en-US" sz="3200" dirty="0"/>
              <a:t>Adding polls to the PowerPoint Presentation (Method #1)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1020" y="2388094"/>
            <a:ext cx="8229600" cy="4189308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en-US" dirty="0"/>
              <a:t>Click on </a:t>
            </a:r>
            <a:r>
              <a:rPr lang="en-US" b="1" dirty="0"/>
              <a:t>Session Settings</a:t>
            </a:r>
            <a:r>
              <a:rPr lang="en-US" dirty="0"/>
              <a:t>.</a:t>
            </a:r>
            <a:endParaRPr lang="en-US" b="1" dirty="0"/>
          </a:p>
          <a:p>
            <a:pPr marL="457200" indent="-457200">
              <a:buAutoNum type="arabicPeriod"/>
            </a:pPr>
            <a:endParaRPr lang="en-US" dirty="0"/>
          </a:p>
          <a:p>
            <a:pPr marL="457200" indent="-457200">
              <a:buAutoNum type="arabicPeriod"/>
            </a:pPr>
            <a:endParaRPr lang="en-US" dirty="0"/>
          </a:p>
          <a:p>
            <a:pPr marL="457200" indent="-457200">
              <a:buAutoNum type="arabicPeriod"/>
            </a:pPr>
            <a:endParaRPr lang="en-US" dirty="0"/>
          </a:p>
          <a:p>
            <a:pPr marL="457200" indent="-457200">
              <a:buAutoNum type="arabicPeriod"/>
            </a:pPr>
            <a:r>
              <a:rPr lang="en-US" dirty="0"/>
              <a:t>Select </a:t>
            </a:r>
            <a:r>
              <a:rPr lang="en-US" b="1" dirty="0"/>
              <a:t>Add Live Content to PowerPoint</a:t>
            </a:r>
            <a:r>
              <a:rPr lang="en-US" dirty="0"/>
              <a:t>.</a:t>
            </a:r>
            <a:endParaRPr lang="en-US" b="1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001" y="3124200"/>
            <a:ext cx="6819900" cy="609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B81E579-C360-44CC-A1E6-A6EDA31850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379" y="4695576"/>
            <a:ext cx="8063407" cy="18818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101307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 polls to the PowerPoint </a:t>
            </a:r>
            <a:br>
              <a:rPr lang="en-US" dirty="0"/>
            </a:br>
            <a:r>
              <a:rPr lang="en-US" dirty="0"/>
              <a:t>(Method #1 cont’d)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8876" y="2670666"/>
            <a:ext cx="8229600" cy="3729181"/>
          </a:xfrm>
        </p:spPr>
        <p:txBody>
          <a:bodyPr/>
          <a:lstStyle/>
          <a:p>
            <a:pPr marL="457200" indent="-457200">
              <a:buFont typeface="+mj-lt"/>
              <a:buAutoNum type="arabicPeriod" startAt="3"/>
            </a:pPr>
            <a:r>
              <a:rPr lang="en-US" dirty="0"/>
              <a:t>In the list of supported platforms, choose either Windows PowerPoint Add-In, or the Mac App (based on the type of computer you use).</a:t>
            </a:r>
            <a:br>
              <a:rPr lang="en-US" dirty="0"/>
            </a:br>
            <a:endParaRPr lang="en-US" dirty="0"/>
          </a:p>
          <a:p>
            <a:pPr marL="457200" indent="-457200">
              <a:buFont typeface="+mj-lt"/>
              <a:buAutoNum type="arabicPeriod" startAt="3"/>
            </a:pPr>
            <a:r>
              <a:rPr lang="en-US" dirty="0"/>
              <a:t>Click the dark button entitled “</a:t>
            </a:r>
            <a:r>
              <a:rPr lang="en-US" b="1" dirty="0"/>
              <a:t>Download All Live Content Slides</a:t>
            </a:r>
            <a:r>
              <a:rPr lang="en-US" dirty="0"/>
              <a:t>”</a:t>
            </a:r>
            <a:br>
              <a:rPr lang="en-US" dirty="0"/>
            </a:br>
            <a:endParaRPr lang="en-US" dirty="0"/>
          </a:p>
          <a:p>
            <a:pPr marL="457200" indent="-457200">
              <a:buFont typeface="+mj-lt"/>
              <a:buAutoNum type="arabicPeriod" startAt="3"/>
            </a:pPr>
            <a:r>
              <a:rPr lang="en-US" dirty="0"/>
              <a:t>Open the PowerPoint file that is generated for you.</a:t>
            </a:r>
          </a:p>
          <a:p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0990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 polls to the PowerPoint </a:t>
            </a:r>
            <a:br>
              <a:rPr lang="en-US" dirty="0"/>
            </a:br>
            <a:r>
              <a:rPr lang="en-US" dirty="0"/>
              <a:t>(Method #1 cont’d)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8876" y="2670666"/>
            <a:ext cx="8229600" cy="3729181"/>
          </a:xfrm>
        </p:spPr>
        <p:txBody>
          <a:bodyPr/>
          <a:lstStyle/>
          <a:p>
            <a:pPr marL="457200" indent="-457200">
              <a:buFont typeface="+mj-lt"/>
              <a:buAutoNum type="arabicPeriod" startAt="6"/>
            </a:pPr>
            <a:r>
              <a:rPr lang="en-US" dirty="0"/>
              <a:t>In the list of supported platforms, choose either Windows PowerPoint Add-In, or the Mac App (based on the type of computer you use).</a:t>
            </a:r>
            <a:br>
              <a:rPr lang="en-US" dirty="0"/>
            </a:br>
            <a:endParaRPr lang="en-US" dirty="0"/>
          </a:p>
          <a:p>
            <a:pPr marL="457200" indent="-457200">
              <a:buFont typeface="+mj-lt"/>
              <a:buAutoNum type="arabicPeriod" startAt="6"/>
            </a:pPr>
            <a:r>
              <a:rPr lang="en-US" dirty="0"/>
              <a:t>Click the dark button entitled “</a:t>
            </a:r>
            <a:r>
              <a:rPr lang="en-US" b="1" dirty="0"/>
              <a:t>Download All Live Content Slides</a:t>
            </a:r>
            <a:r>
              <a:rPr lang="en-US" dirty="0"/>
              <a:t>”</a:t>
            </a:r>
            <a:br>
              <a:rPr lang="en-US" dirty="0"/>
            </a:br>
            <a:endParaRPr lang="en-US" dirty="0"/>
          </a:p>
          <a:p>
            <a:pPr marL="457200" indent="-457200">
              <a:buFont typeface="+mj-lt"/>
              <a:buAutoNum type="arabicPeriod" startAt="6"/>
            </a:pPr>
            <a:r>
              <a:rPr lang="en-US" dirty="0"/>
              <a:t>Open the PowerPoint file that is generated for you.</a:t>
            </a:r>
          </a:p>
          <a:p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6879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 polls to the PowerPoint </a:t>
            </a:r>
            <a:br>
              <a:rPr lang="en-US" dirty="0"/>
            </a:br>
            <a:r>
              <a:rPr lang="en-US" dirty="0"/>
              <a:t>(Method #1 cont’d)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8876" y="2670666"/>
            <a:ext cx="8229600" cy="3729181"/>
          </a:xfrm>
        </p:spPr>
        <p:txBody>
          <a:bodyPr/>
          <a:lstStyle/>
          <a:p>
            <a:pPr marL="457200" indent="-457200">
              <a:buFont typeface="+mj-lt"/>
              <a:buAutoNum type="arabicPeriod" startAt="9"/>
            </a:pPr>
            <a:r>
              <a:rPr lang="en-US" dirty="0"/>
              <a:t>Follow the directions on the first slide, which indicates that you can either copy &amp; paste or drag &amp; drop the ‘Live Content’ slides in this PowerPoint file into your destination presentation.</a:t>
            </a:r>
            <a:br>
              <a:rPr lang="en-US" dirty="0"/>
            </a:br>
            <a:endParaRPr lang="en-US" dirty="0"/>
          </a:p>
          <a:p>
            <a:pPr marL="457200" indent="-457200">
              <a:buFont typeface="+mj-lt"/>
              <a:buAutoNum type="arabicPeriod" startAt="9"/>
            </a:pPr>
            <a:r>
              <a:rPr lang="en-US" dirty="0"/>
              <a:t>Skip to slide #29 in this deck to continue with how to test your polls.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1669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020" y="1105909"/>
            <a:ext cx="8511038" cy="1143000"/>
          </a:xfrm>
        </p:spPr>
        <p:txBody>
          <a:bodyPr/>
          <a:lstStyle/>
          <a:p>
            <a:r>
              <a:rPr lang="en-US" sz="3200" dirty="0"/>
              <a:t>Adding polls to the PowerPoint Presentation (Method #2)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1020" y="2388094"/>
            <a:ext cx="8229600" cy="4189308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en-US" dirty="0"/>
              <a:t>Click on </a:t>
            </a:r>
            <a:r>
              <a:rPr lang="en-US" b="1" dirty="0"/>
              <a:t>Session Settings</a:t>
            </a:r>
            <a:r>
              <a:rPr lang="en-US" dirty="0"/>
              <a:t>.</a:t>
            </a:r>
            <a:endParaRPr lang="en-US" b="1" dirty="0"/>
          </a:p>
          <a:p>
            <a:pPr marL="457200" indent="-457200">
              <a:buAutoNum type="arabicPeriod"/>
            </a:pPr>
            <a:endParaRPr lang="en-US" dirty="0"/>
          </a:p>
          <a:p>
            <a:pPr marL="457200" indent="-457200">
              <a:buAutoNum type="arabicPeriod"/>
            </a:pPr>
            <a:endParaRPr lang="en-US" dirty="0"/>
          </a:p>
          <a:p>
            <a:pPr marL="457200" indent="-457200">
              <a:buAutoNum type="arabicPeriod"/>
            </a:pPr>
            <a:endParaRPr lang="en-US" dirty="0"/>
          </a:p>
          <a:p>
            <a:pPr marL="457200" indent="-457200">
              <a:buAutoNum type="arabicPeriod"/>
            </a:pPr>
            <a:r>
              <a:rPr lang="en-US" dirty="0"/>
              <a:t>Select </a:t>
            </a:r>
            <a:r>
              <a:rPr lang="en-US" b="1" dirty="0"/>
              <a:t>Add Live Content to PowerPoint</a:t>
            </a:r>
            <a:r>
              <a:rPr lang="en-US" dirty="0"/>
              <a:t>.</a:t>
            </a:r>
            <a:endParaRPr lang="en-US" b="1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001" y="3124200"/>
            <a:ext cx="6819900" cy="609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B81E579-C360-44CC-A1E6-A6EDA31850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379" y="4695576"/>
            <a:ext cx="8063407" cy="18818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739421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 polls to the PowerPoint Presentation (Method #2 cont’d)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8876" y="2670666"/>
            <a:ext cx="8229600" cy="3729181"/>
          </a:xfrm>
        </p:spPr>
        <p:txBody>
          <a:bodyPr/>
          <a:lstStyle/>
          <a:p>
            <a:r>
              <a:rPr lang="en-US" dirty="0"/>
              <a:t>3. Scroll down the page till you see your poll questions listed.   </a:t>
            </a:r>
            <a:br>
              <a:rPr lang="en-US" dirty="0"/>
            </a:br>
            <a:r>
              <a:rPr lang="en-US" dirty="0"/>
              <a:t>    Highlight and copy the </a:t>
            </a:r>
            <a:r>
              <a:rPr lang="en-US" b="1" dirty="0"/>
              <a:t>SLIDE CODE </a:t>
            </a:r>
            <a:r>
              <a:rPr lang="en-US" dirty="0"/>
              <a:t>for the desired poll.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457200" indent="-457200">
              <a:buAutoNum type="arabicPeriod" startAt="4"/>
            </a:pPr>
            <a:r>
              <a:rPr lang="en-US" dirty="0"/>
              <a:t>Go to your PowerPoint Presentation.</a:t>
            </a:r>
          </a:p>
          <a:p>
            <a:pPr marL="457200" indent="-457200">
              <a:buAutoNum type="arabicPeriod" startAt="4"/>
            </a:pPr>
            <a:endParaRPr lang="en-US" dirty="0"/>
          </a:p>
          <a:p>
            <a:pPr marL="457200" indent="-457200">
              <a:buAutoNum type="arabicPeriod" startAt="4"/>
            </a:pPr>
            <a:r>
              <a:rPr lang="en-US" dirty="0"/>
              <a:t>Select the slide location of where you want to place the Poll. </a:t>
            </a:r>
          </a:p>
          <a:p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2848" y="3532258"/>
            <a:ext cx="2478303" cy="8793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533328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019" y="1105909"/>
            <a:ext cx="8602351" cy="1143000"/>
          </a:xfrm>
        </p:spPr>
        <p:txBody>
          <a:bodyPr/>
          <a:lstStyle/>
          <a:p>
            <a:r>
              <a:rPr lang="en-US" dirty="0"/>
              <a:t>Add polls to PowerPoint (Method #2 cont’d)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1020" y="2392327"/>
            <a:ext cx="8229600" cy="3931855"/>
          </a:xfrm>
        </p:spPr>
        <p:txBody>
          <a:bodyPr/>
          <a:lstStyle/>
          <a:p>
            <a:r>
              <a:rPr lang="en-US" dirty="0"/>
              <a:t>6. Go to the </a:t>
            </a:r>
            <a:r>
              <a:rPr lang="en-US" b="1" dirty="0"/>
              <a:t>Conferences i/o menu</a:t>
            </a:r>
          </a:p>
          <a:p>
            <a:endParaRPr lang="en-US" dirty="0"/>
          </a:p>
          <a:p>
            <a:r>
              <a:rPr lang="en-US" dirty="0"/>
              <a:t>7. Select </a:t>
            </a:r>
            <a:r>
              <a:rPr lang="en-US" b="1" dirty="0"/>
              <a:t>Insert Conferences i/o Slide</a:t>
            </a:r>
            <a:r>
              <a:rPr lang="en-US" dirty="0"/>
              <a:t>.</a:t>
            </a:r>
            <a:endParaRPr lang="en-US" b="1" dirty="0"/>
          </a:p>
          <a:p>
            <a:endParaRPr lang="en-US" b="1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656880-9A29-4612-A052-DF8C9C6358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020" y="4228280"/>
            <a:ext cx="8429705" cy="16328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633384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020" y="1105909"/>
            <a:ext cx="8550100" cy="1143000"/>
          </a:xfrm>
        </p:spPr>
        <p:txBody>
          <a:bodyPr/>
          <a:lstStyle/>
          <a:p>
            <a:r>
              <a:rPr lang="en-US" dirty="0"/>
              <a:t>Add polls to PowerPoint (Method #2 cont’d)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1020" y="2423604"/>
            <a:ext cx="8229600" cy="4153797"/>
          </a:xfrm>
        </p:spPr>
        <p:txBody>
          <a:bodyPr/>
          <a:lstStyle/>
          <a:p>
            <a:pPr marL="457200" indent="-457200">
              <a:buAutoNum type="arabicPeriod" startAt="8"/>
            </a:pPr>
            <a:r>
              <a:rPr lang="en-US" dirty="0"/>
              <a:t>Paste </a:t>
            </a:r>
            <a:r>
              <a:rPr lang="en-US" b="1" dirty="0"/>
              <a:t>Slide Code</a:t>
            </a:r>
            <a:r>
              <a:rPr lang="en-US" dirty="0"/>
              <a:t>.</a:t>
            </a:r>
            <a:endParaRPr lang="en-US" b="1" dirty="0"/>
          </a:p>
          <a:p>
            <a:pPr marL="457200" indent="-457200">
              <a:buAutoNum type="arabicPeriod" startAt="8"/>
            </a:pPr>
            <a:endParaRPr lang="en-US" dirty="0"/>
          </a:p>
          <a:p>
            <a:pPr marL="457200" indent="-457200">
              <a:buAutoNum type="arabicPeriod" startAt="8"/>
            </a:pPr>
            <a:endParaRPr lang="en-US" dirty="0"/>
          </a:p>
          <a:p>
            <a:pPr marL="457200" indent="-457200">
              <a:buAutoNum type="arabicPeriod" startAt="8"/>
            </a:pPr>
            <a:endParaRPr lang="en-US" dirty="0"/>
          </a:p>
          <a:p>
            <a:pPr marL="457200" indent="-457200">
              <a:buAutoNum type="arabicPeriod" startAt="8"/>
            </a:pPr>
            <a:endParaRPr lang="en-US" dirty="0"/>
          </a:p>
          <a:p>
            <a:endParaRPr lang="en-US" dirty="0"/>
          </a:p>
          <a:p>
            <a:r>
              <a:rPr lang="en-US" dirty="0"/>
              <a:t>9. Click </a:t>
            </a:r>
            <a:r>
              <a:rPr lang="en-US" b="1" dirty="0"/>
              <a:t>Add Slide</a:t>
            </a:r>
            <a:r>
              <a:rPr lang="en-US" sz="2400" dirty="0"/>
              <a:t>.</a:t>
            </a:r>
            <a:endParaRPr lang="en-US" b="1" dirty="0"/>
          </a:p>
          <a:p>
            <a:endParaRPr lang="en-US" dirty="0"/>
          </a:p>
          <a:p>
            <a:r>
              <a:rPr lang="en-US" dirty="0"/>
              <a:t>10. Repeat until all polls are entered in desired location(s).</a:t>
            </a:r>
          </a:p>
          <a:p>
            <a:pPr marL="457200" indent="-457200">
              <a:buAutoNum type="arabicPeriod" startAt="8"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886" y="3024326"/>
            <a:ext cx="3483273" cy="158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7573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1121" y="2561847"/>
            <a:ext cx="8229600" cy="2980824"/>
          </a:xfrm>
        </p:spPr>
        <p:txBody>
          <a:bodyPr/>
          <a:lstStyle/>
          <a:p>
            <a:pPr algn="ctr"/>
            <a:r>
              <a:rPr lang="en-US" b="1" dirty="0"/>
              <a:t>Now Let’s see the End Result!</a:t>
            </a:r>
            <a:br>
              <a:rPr lang="en-US" b="1" dirty="0"/>
            </a:br>
            <a:br>
              <a:rPr lang="en-US" dirty="0"/>
            </a:br>
            <a:r>
              <a:rPr lang="en-US" sz="2800" dirty="0"/>
              <a:t>Note: to test, you must have the PowerPoint add-in installed as mentioned previously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2648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E1473AC-D16E-4FEE-9A7C-00AF8735D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020" y="1105909"/>
            <a:ext cx="8229600" cy="5337094"/>
          </a:xfrm>
        </p:spPr>
        <p:txBody>
          <a:bodyPr/>
          <a:lstStyle/>
          <a:p>
            <a:r>
              <a:rPr lang="en-US" sz="3200" dirty="0"/>
              <a:t>1. Open your browser on your cell phone or tablet</a:t>
            </a:r>
            <a:br>
              <a:rPr lang="en-US" sz="3200" dirty="0"/>
            </a:br>
            <a:br>
              <a:rPr lang="en-US" sz="3200" dirty="0"/>
            </a:br>
            <a:r>
              <a:rPr lang="en-US" sz="3200" dirty="0"/>
              <a:t>2.	Go to </a:t>
            </a:r>
            <a:r>
              <a:rPr lang="en-US" sz="3200" b="1" dirty="0"/>
              <a:t>______.cnf.io</a:t>
            </a:r>
            <a:br>
              <a:rPr lang="en-US" sz="3200" dirty="0"/>
            </a:br>
            <a:br>
              <a:rPr lang="en-US" sz="3200" dirty="0"/>
            </a:br>
            <a:r>
              <a:rPr lang="en-US" sz="3200" dirty="0"/>
              <a:t>3.	Click on your session</a:t>
            </a:r>
            <a:br>
              <a:rPr lang="en-US" sz="3200" dirty="0"/>
            </a:br>
            <a:br>
              <a:rPr lang="en-US" sz="3200" dirty="0"/>
            </a:br>
            <a:r>
              <a:rPr lang="en-US" sz="3200" dirty="0"/>
              <a:t>4. Start your PowerPoint slide show and test</a:t>
            </a:r>
            <a:br>
              <a:rPr lang="en-US" sz="3200" dirty="0"/>
            </a:br>
            <a:r>
              <a:rPr lang="en-US" sz="3200" dirty="0"/>
              <a:t>    your polls</a:t>
            </a:r>
          </a:p>
        </p:txBody>
      </p:sp>
    </p:spTree>
    <p:extLst>
      <p:ext uri="{BB962C8B-B14F-4D97-AF65-F5344CB8AC3E}">
        <p14:creationId xmlns:p14="http://schemas.microsoft.com/office/powerpoint/2010/main" val="30796055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AE _ NEW BRAND RGB">
      <a:dk1>
        <a:sysClr val="windowText" lastClr="000000"/>
      </a:dk1>
      <a:lt1>
        <a:sysClr val="window" lastClr="FFFFFF"/>
      </a:lt1>
      <a:dk2>
        <a:srgbClr val="0097AC"/>
      </a:dk2>
      <a:lt2>
        <a:srgbClr val="003B71"/>
      </a:lt2>
      <a:accent1>
        <a:srgbClr val="BBA631"/>
      </a:accent1>
      <a:accent2>
        <a:srgbClr val="A2A9AF"/>
      </a:accent2>
      <a:accent3>
        <a:srgbClr val="D5D2C3"/>
      </a:accent3>
      <a:accent4>
        <a:srgbClr val="CFD3D6"/>
      </a:accent4>
      <a:accent5>
        <a:srgbClr val="000000"/>
      </a:accent5>
      <a:accent6>
        <a:srgbClr val="FFFFFF"/>
      </a:accent6>
      <a:hlink>
        <a:srgbClr val="0097AC"/>
      </a:hlink>
      <a:folHlink>
        <a:srgbClr val="A2A9A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8787</TotalTime>
  <Words>1042</Words>
  <Application>Microsoft Office PowerPoint</Application>
  <PresentationFormat>On-screen Show (4:3)</PresentationFormat>
  <Paragraphs>188</Paragraphs>
  <Slides>30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Calibri</vt:lpstr>
      <vt:lpstr>Lucida Grande</vt:lpstr>
      <vt:lpstr>Times New Roman</vt:lpstr>
      <vt:lpstr>Office Theme</vt:lpstr>
      <vt:lpstr>The Conferences i/o Audience Response System (ARS) is an easy way to Interact &amp; Engage with your attendees in real-time</vt:lpstr>
      <vt:lpstr>How Attendees Participate</vt:lpstr>
      <vt:lpstr>How Polling Works</vt:lpstr>
      <vt:lpstr>How do you add polls to your presentation? (Overview of steps)</vt:lpstr>
      <vt:lpstr>Download the PowerPoint Add-In</vt:lpstr>
      <vt:lpstr>Download the PowerPoint Add-In</vt:lpstr>
      <vt:lpstr>Windows Users (cont’d) </vt:lpstr>
      <vt:lpstr>Windows Users (cont’d)</vt:lpstr>
      <vt:lpstr>Sign-in as the Moderator</vt:lpstr>
      <vt:lpstr>Sign in as the Moderator</vt:lpstr>
      <vt:lpstr>Sign in as a Moderator (cont’d.) </vt:lpstr>
      <vt:lpstr>Create Polls </vt:lpstr>
      <vt:lpstr>Create Polls </vt:lpstr>
      <vt:lpstr>Create Polls (cont’d) </vt:lpstr>
      <vt:lpstr>Create Polls (cont’d) </vt:lpstr>
      <vt:lpstr>Poll Types</vt:lpstr>
      <vt:lpstr>Multiple Choice</vt:lpstr>
      <vt:lpstr>Open Ended Poll Type</vt:lpstr>
      <vt:lpstr>Numerical Average</vt:lpstr>
      <vt:lpstr>Adding polls to a PowerPoint Presentation</vt:lpstr>
      <vt:lpstr>Adding polls to the PowerPoint Presentation (Method #1)</vt:lpstr>
      <vt:lpstr>Add polls to the PowerPoint  (Method #1 cont’d) </vt:lpstr>
      <vt:lpstr>Add polls to the PowerPoint  (Method #1 cont’d) </vt:lpstr>
      <vt:lpstr>Add polls to the PowerPoint  (Method #1 cont’d) </vt:lpstr>
      <vt:lpstr>Adding polls to the PowerPoint Presentation (Method #2)</vt:lpstr>
      <vt:lpstr>Add polls to the PowerPoint Presentation (Method #2 cont’d) </vt:lpstr>
      <vt:lpstr>Add polls to PowerPoint (Method #2 cont’d) </vt:lpstr>
      <vt:lpstr>Add polls to PowerPoint (Method #2 cont’d) </vt:lpstr>
      <vt:lpstr>Now Let’s see the End Result!  Note: to test, you must have the PowerPoint add-in installed as mentioned previously  </vt:lpstr>
      <vt:lpstr>1. Open your browser on your cell phone or tablet  2. Go to ______.cnf.io  3. Click on your session  4. Start your PowerPoint slide show and test     your polls</vt:lpstr>
    </vt:vector>
  </TitlesOfParts>
  <Company>Pat Lehnerer Creative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 Lehnerer</dc:creator>
  <cp:lastModifiedBy>Clay Gibney</cp:lastModifiedBy>
  <cp:revision>109</cp:revision>
  <cp:lastPrinted>2016-08-04T16:51:59Z</cp:lastPrinted>
  <dcterms:created xsi:type="dcterms:W3CDTF">2016-02-10T20:09:17Z</dcterms:created>
  <dcterms:modified xsi:type="dcterms:W3CDTF">2018-04-09T19:15:16Z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HasLiveContent">
    <vt:bool>true</vt:bool>
  </property>
</Properties>
</file>